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</p:sldIdLst>
  <p:sldSz cx="10693400" cy="7556500"/>
  <p:notesSz cx="6858000" cy="9144000"/>
  <p:embeddedFontLst>
    <p:embeddedFont>
      <p:font typeface="League Spartan" panose="020B0604020202020204" charset="0"/>
      <p:regular r:id="rId4"/>
    </p:embeddedFont>
    <p:embeddedFont>
      <p:font typeface="Nestle Text TF AR" panose="020B0604020202020204" charset="0"/>
      <p:regular r:id="rId5"/>
    </p:embeddedFont>
    <p:embeddedFont>
      <p:font typeface="Open Sauce" panose="020B0604020202020204" charset="0"/>
      <p:regular r:id="rId6"/>
    </p:embeddedFont>
    <p:embeddedFont>
      <p:font typeface="Open Sauce Bold" panose="020B0604020202020204" charset="0"/>
      <p:regular r:id="rId7"/>
    </p:embeddedFont>
    <p:embeddedFont>
      <p:font typeface="Open Sauce Heavy" panose="020B0604020202020204" charset="0"/>
      <p:regular r:id="rId8"/>
    </p:embeddedFont>
    <p:embeddedFont>
      <p:font typeface="Open Sauce Medium" panose="020B0604020202020204" charset="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92" d="100"/>
          <a:sy n="92" d="100"/>
        </p:scale>
        <p:origin x="162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viewProps" Target="viewProps.xml"/><Relationship Id="rId5" Type="http://schemas.openxmlformats.org/officeDocument/2006/relationships/font" Target="fonts/font2.fntdata"/><Relationship Id="rId10" Type="http://schemas.openxmlformats.org/officeDocument/2006/relationships/presProps" Target="presProps.xml"/><Relationship Id="rId4" Type="http://schemas.openxmlformats.org/officeDocument/2006/relationships/font" Target="fonts/font1.fntdata"/><Relationship Id="rId9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7896976" y="6516958"/>
            <a:ext cx="0" cy="431335"/>
          </a:xfrm>
          <a:prstGeom prst="line">
            <a:avLst/>
          </a:prstGeom>
          <a:ln w="19050" cap="flat">
            <a:solidFill>
              <a:srgbClr val="A5D6A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SG"/>
          </a:p>
        </p:txBody>
      </p:sp>
      <p:sp>
        <p:nvSpPr>
          <p:cNvPr id="3" name="Auto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5904028" y="6532261"/>
            <a:ext cx="3972329" cy="0"/>
          </a:xfrm>
          <a:prstGeom prst="line">
            <a:avLst/>
          </a:prstGeom>
          <a:ln w="19050" cap="flat">
            <a:solidFill>
              <a:srgbClr val="A5D6A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SG"/>
          </a:p>
        </p:txBody>
      </p:sp>
      <p:sp>
        <p:nvSpPr>
          <p:cNvPr id="4" name="AutoShap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2772121" y="6532261"/>
            <a:ext cx="0" cy="431335"/>
          </a:xfrm>
          <a:prstGeom prst="line">
            <a:avLst/>
          </a:prstGeom>
          <a:ln w="19050" cap="flat">
            <a:solidFill>
              <a:srgbClr val="A5D6A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SG"/>
          </a:p>
        </p:txBody>
      </p:sp>
      <p:sp>
        <p:nvSpPr>
          <p:cNvPr id="5" name="AutoShap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779173" y="6547564"/>
            <a:ext cx="3972329" cy="0"/>
          </a:xfrm>
          <a:prstGeom prst="line">
            <a:avLst/>
          </a:prstGeom>
          <a:ln w="19050" cap="flat">
            <a:solidFill>
              <a:srgbClr val="A5D6A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SG"/>
          </a:p>
        </p:txBody>
      </p:sp>
      <p:grpSp>
        <p:nvGrpSpPr>
          <p:cNvPr id="6" name="Group 6"/>
          <p:cNvGrpSpPr/>
          <p:nvPr/>
        </p:nvGrpSpPr>
        <p:grpSpPr>
          <a:xfrm rot="-1660600">
            <a:off x="5676601" y="1585040"/>
            <a:ext cx="4421699" cy="3156307"/>
            <a:chOff x="0" y="0"/>
            <a:chExt cx="10885161" cy="777007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885161" cy="7770070"/>
            </a:xfrm>
            <a:custGeom>
              <a:avLst/>
              <a:gdLst/>
              <a:ahLst/>
              <a:cxnLst/>
              <a:rect l="l" t="t" r="r" b="b"/>
              <a:pathLst>
                <a:path w="10885161" h="7770070">
                  <a:moveTo>
                    <a:pt x="5442581" y="0"/>
                  </a:moveTo>
                  <a:cubicBezTo>
                    <a:pt x="8448224" y="0"/>
                    <a:pt x="10885161" y="1738942"/>
                    <a:pt x="10885161" y="3885035"/>
                  </a:cubicBezTo>
                  <a:cubicBezTo>
                    <a:pt x="10885161" y="6031129"/>
                    <a:pt x="8448223" y="7770070"/>
                    <a:pt x="5442581" y="7770070"/>
                  </a:cubicBezTo>
                  <a:cubicBezTo>
                    <a:pt x="2436938" y="7770070"/>
                    <a:pt x="0" y="6031129"/>
                    <a:pt x="0" y="3885035"/>
                  </a:cubicBezTo>
                  <a:cubicBezTo>
                    <a:pt x="0" y="1738942"/>
                    <a:pt x="2436938" y="0"/>
                    <a:pt x="5442581" y="0"/>
                  </a:cubicBezTo>
                  <a:close/>
                </a:path>
              </a:pathLst>
            </a:custGeom>
            <a:blipFill>
              <a:blip r:embed="rId2"/>
              <a:stretch>
                <a:fillRect l="-1632" r="-1632"/>
              </a:stretch>
            </a:blipFill>
          </p:spPr>
          <p:txBody>
            <a:bodyPr/>
            <a:lstStyle/>
            <a:p>
              <a:endParaRPr lang="en-SG"/>
            </a:p>
          </p:txBody>
        </p:sp>
      </p:grpSp>
      <p:grpSp>
        <p:nvGrpSpPr>
          <p:cNvPr id="8" name="Group 8"/>
          <p:cNvGrpSpPr/>
          <p:nvPr/>
        </p:nvGrpSpPr>
        <p:grpSpPr>
          <a:xfrm rot="-72799">
            <a:off x="7660344" y="3698614"/>
            <a:ext cx="2049039" cy="1462649"/>
            <a:chOff x="0" y="0"/>
            <a:chExt cx="10885161" cy="777007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885161" cy="7770070"/>
            </a:xfrm>
            <a:custGeom>
              <a:avLst/>
              <a:gdLst/>
              <a:ahLst/>
              <a:cxnLst/>
              <a:rect l="l" t="t" r="r" b="b"/>
              <a:pathLst>
                <a:path w="10885161" h="7770070">
                  <a:moveTo>
                    <a:pt x="5442581" y="0"/>
                  </a:moveTo>
                  <a:cubicBezTo>
                    <a:pt x="8448224" y="0"/>
                    <a:pt x="10885161" y="1738942"/>
                    <a:pt x="10885161" y="3885035"/>
                  </a:cubicBezTo>
                  <a:cubicBezTo>
                    <a:pt x="10885161" y="6031129"/>
                    <a:pt x="8448223" y="7770070"/>
                    <a:pt x="5442581" y="7770070"/>
                  </a:cubicBezTo>
                  <a:cubicBezTo>
                    <a:pt x="2436938" y="7770070"/>
                    <a:pt x="0" y="6031129"/>
                    <a:pt x="0" y="3885035"/>
                  </a:cubicBezTo>
                  <a:cubicBezTo>
                    <a:pt x="0" y="1738942"/>
                    <a:pt x="2436938" y="0"/>
                    <a:pt x="5442581" y="0"/>
                  </a:cubicBezTo>
                  <a:close/>
                </a:path>
              </a:pathLst>
            </a:custGeom>
            <a:blipFill>
              <a:blip r:embed="rId3"/>
              <a:stretch>
                <a:fillRect t="-20045" b="-20045"/>
              </a:stretch>
            </a:blipFill>
          </p:spPr>
          <p:txBody>
            <a:bodyPr/>
            <a:lstStyle/>
            <a:p>
              <a:endParaRPr lang="en-SG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303218" y="3637766"/>
            <a:ext cx="2985587" cy="2416436"/>
            <a:chOff x="0" y="-420591"/>
            <a:chExt cx="3980782" cy="3642506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-420591"/>
              <a:ext cx="3980782" cy="3642506"/>
              <a:chOff x="0" y="-47625"/>
              <a:chExt cx="450759" cy="412454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-46274"/>
                <a:ext cx="450759" cy="411103"/>
              </a:xfrm>
              <a:custGeom>
                <a:avLst/>
                <a:gdLst/>
                <a:ahLst/>
                <a:cxnLst/>
                <a:rect l="l" t="t" r="r" b="b"/>
                <a:pathLst>
                  <a:path w="450759" h="364829">
                    <a:moveTo>
                      <a:pt x="144567" y="0"/>
                    </a:moveTo>
                    <a:lnTo>
                      <a:pt x="306192" y="0"/>
                    </a:lnTo>
                    <a:cubicBezTo>
                      <a:pt x="344533" y="0"/>
                      <a:pt x="381304" y="15231"/>
                      <a:pt x="408416" y="42343"/>
                    </a:cubicBezTo>
                    <a:cubicBezTo>
                      <a:pt x="435528" y="69454"/>
                      <a:pt x="450759" y="106225"/>
                      <a:pt x="450759" y="144567"/>
                    </a:cubicBezTo>
                    <a:lnTo>
                      <a:pt x="450759" y="220263"/>
                    </a:lnTo>
                    <a:cubicBezTo>
                      <a:pt x="450759" y="258604"/>
                      <a:pt x="435528" y="295375"/>
                      <a:pt x="408416" y="322487"/>
                    </a:cubicBezTo>
                    <a:cubicBezTo>
                      <a:pt x="381304" y="349598"/>
                      <a:pt x="344533" y="364829"/>
                      <a:pt x="306192" y="364829"/>
                    </a:cubicBezTo>
                    <a:lnTo>
                      <a:pt x="144567" y="364829"/>
                    </a:lnTo>
                    <a:cubicBezTo>
                      <a:pt x="106225" y="364829"/>
                      <a:pt x="69454" y="349598"/>
                      <a:pt x="42343" y="322487"/>
                    </a:cubicBezTo>
                    <a:cubicBezTo>
                      <a:pt x="15231" y="295375"/>
                      <a:pt x="0" y="258604"/>
                      <a:pt x="0" y="220263"/>
                    </a:cubicBezTo>
                    <a:lnTo>
                      <a:pt x="0" y="144567"/>
                    </a:lnTo>
                    <a:cubicBezTo>
                      <a:pt x="0" y="106225"/>
                      <a:pt x="15231" y="69454"/>
                      <a:pt x="42343" y="42343"/>
                    </a:cubicBezTo>
                    <a:cubicBezTo>
                      <a:pt x="69454" y="15231"/>
                      <a:pt x="106225" y="0"/>
                      <a:pt x="144567" y="0"/>
                    </a:cubicBezTo>
                    <a:close/>
                  </a:path>
                </a:pathLst>
              </a:custGeom>
              <a:solidFill>
                <a:srgbClr val="3F4C20"/>
              </a:solidFill>
            </p:spPr>
            <p:txBody>
              <a:bodyPr/>
              <a:lstStyle/>
              <a:p>
                <a:endParaRPr lang="en-SG" dirty="0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-47625"/>
                <a:ext cx="450759" cy="412454"/>
              </a:xfrm>
              <a:prstGeom prst="rect">
                <a:avLst/>
              </a:prstGeom>
            </p:spPr>
            <p:txBody>
              <a:bodyPr lIns="25226" tIns="25226" rIns="25226" bIns="25226" rtlCol="0" anchor="ctr"/>
              <a:lstStyle/>
              <a:p>
                <a:pPr algn="ctr">
                  <a:lnSpc>
                    <a:spcPts val="2918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4" name="TextBox 14"/>
            <p:cNvSpPr txBox="1"/>
            <p:nvPr/>
          </p:nvSpPr>
          <p:spPr>
            <a:xfrm>
              <a:off x="172564" y="-33340"/>
              <a:ext cx="3635651" cy="25520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90"/>
                </a:lnSpc>
              </a:pPr>
              <a:r>
                <a:rPr lang="en-US" sz="1993" dirty="0" err="1">
                  <a:solidFill>
                    <a:srgbClr val="FEFDFD"/>
                  </a:solidFill>
                  <a:latin typeface="Open Sauce"/>
                  <a:ea typeface="Open Sauce"/>
                  <a:cs typeface="Open Sauce"/>
                  <a:sym typeface="Open Sauce"/>
                </a:rPr>
                <a:t>Bumbung</a:t>
              </a:r>
              <a:r>
                <a:rPr lang="en-US" sz="1993" dirty="0">
                  <a:solidFill>
                    <a:srgbClr val="FEFDFD"/>
                  </a:solidFill>
                  <a:latin typeface="Open Sauce"/>
                  <a:ea typeface="Open Sauce"/>
                  <a:cs typeface="Open Sauce"/>
                  <a:sym typeface="Open Sauce"/>
                </a:rPr>
                <a:t> </a:t>
              </a:r>
              <a:r>
                <a:rPr lang="en-US" sz="1993" dirty="0" err="1">
                  <a:solidFill>
                    <a:srgbClr val="FEFDFD"/>
                  </a:solidFill>
                  <a:latin typeface="Open Sauce"/>
                  <a:ea typeface="Open Sauce"/>
                  <a:cs typeface="Open Sauce"/>
                  <a:sym typeface="Open Sauce"/>
                </a:rPr>
                <a:t>Terbiar</a:t>
              </a:r>
              <a:r>
                <a:rPr lang="en-US" sz="1993" dirty="0">
                  <a:solidFill>
                    <a:srgbClr val="FEFDFD"/>
                  </a:solidFill>
                  <a:latin typeface="Open Sauce"/>
                  <a:ea typeface="Open Sauce"/>
                  <a:cs typeface="Open Sauce"/>
                  <a:sym typeface="Open Sauce"/>
                </a:rPr>
                <a:t>? Jana </a:t>
              </a:r>
              <a:r>
                <a:rPr lang="en-US" sz="1993" dirty="0" err="1">
                  <a:solidFill>
                    <a:srgbClr val="FEFDFD"/>
                  </a:solidFill>
                  <a:latin typeface="Open Sauce"/>
                  <a:ea typeface="Open Sauce"/>
                  <a:cs typeface="Open Sauce"/>
                  <a:sym typeface="Open Sauce"/>
                </a:rPr>
                <a:t>Pendapatan</a:t>
              </a:r>
              <a:r>
                <a:rPr lang="en-US" sz="1993" dirty="0">
                  <a:solidFill>
                    <a:srgbClr val="FEFDFD"/>
                  </a:solidFill>
                  <a:latin typeface="Open Sauce"/>
                  <a:ea typeface="Open Sauce"/>
                  <a:cs typeface="Open Sauce"/>
                  <a:sym typeface="Open Sauce"/>
                </a:rPr>
                <a:t>!</a:t>
              </a:r>
            </a:p>
            <a:p>
              <a:pPr algn="ctr">
                <a:lnSpc>
                  <a:spcPts val="3090"/>
                </a:lnSpc>
              </a:pPr>
              <a:r>
                <a:rPr lang="en-US" sz="1993" b="1" u="sng" dirty="0">
                  <a:solidFill>
                    <a:srgbClr val="FFFFFF"/>
                  </a:solidFill>
                  <a:latin typeface="Open Sauce Heavy"/>
                  <a:ea typeface="Open Sauce Heavy"/>
                  <a:cs typeface="Open Sauce Heavy"/>
                  <a:sym typeface="Open Sauce Heavy"/>
                </a:rPr>
                <a:t> </a:t>
              </a:r>
              <a:r>
                <a:rPr lang="en-US" sz="1993" b="1" u="sng" dirty="0" err="1">
                  <a:solidFill>
                    <a:srgbClr val="FFFFFF"/>
                  </a:solidFill>
                  <a:latin typeface="Open Sauce Heavy"/>
                  <a:ea typeface="Open Sauce Heavy"/>
                  <a:cs typeface="Open Sauce Heavy"/>
                  <a:sym typeface="Open Sauce Heavy"/>
                </a:rPr>
                <a:t>Sertai</a:t>
              </a:r>
              <a:r>
                <a:rPr lang="en-US" sz="1993" b="1" u="sng" dirty="0">
                  <a:solidFill>
                    <a:srgbClr val="FFFFFF"/>
                  </a:solidFill>
                  <a:latin typeface="Open Sauce Heavy"/>
                  <a:ea typeface="Open Sauce Heavy"/>
                  <a:cs typeface="Open Sauce Heavy"/>
                  <a:sym typeface="Open Sauce Heavy"/>
                </a:rPr>
                <a:t> CREAM, </a:t>
              </a:r>
              <a:r>
                <a:rPr lang="en-US" sz="1993" b="1" u="sng" dirty="0" err="1">
                  <a:solidFill>
                    <a:srgbClr val="FFFFFF"/>
                  </a:solidFill>
                  <a:latin typeface="Open Sauce Heavy"/>
                  <a:ea typeface="Open Sauce Heavy"/>
                  <a:cs typeface="Open Sauce Heavy"/>
                  <a:sym typeface="Open Sauce Heavy"/>
                </a:rPr>
                <a:t>Cergaskan</a:t>
              </a:r>
              <a:r>
                <a:rPr lang="en-US" sz="1993" b="1" u="sng" dirty="0">
                  <a:solidFill>
                    <a:srgbClr val="FFFFFF"/>
                  </a:solidFill>
                  <a:latin typeface="Open Sauce Heavy"/>
                  <a:ea typeface="Open Sauce Heavy"/>
                  <a:cs typeface="Open Sauce Heavy"/>
                  <a:sym typeface="Open Sauce Heavy"/>
                </a:rPr>
                <a:t> Masa </a:t>
              </a:r>
              <a:r>
                <a:rPr lang="en-US" sz="1993" b="1" u="sng" dirty="0" err="1">
                  <a:solidFill>
                    <a:srgbClr val="FFFFFF"/>
                  </a:solidFill>
                  <a:latin typeface="Open Sauce Heavy"/>
                  <a:ea typeface="Open Sauce Heavy"/>
                  <a:cs typeface="Open Sauce Heavy"/>
                  <a:sym typeface="Open Sauce Heavy"/>
                </a:rPr>
                <a:t>Depan</a:t>
              </a:r>
              <a:r>
                <a:rPr lang="en-US" sz="1993" b="1" u="sng" dirty="0">
                  <a:solidFill>
                    <a:srgbClr val="FFFFFF"/>
                  </a:solidFill>
                  <a:latin typeface="Open Sauce Heavy"/>
                  <a:ea typeface="Open Sauce Heavy"/>
                  <a:cs typeface="Open Sauce Heavy"/>
                  <a:sym typeface="Open Sauce Heavy"/>
                </a:rPr>
                <a:t> Hijau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7929625" y="6586522"/>
            <a:ext cx="1946732" cy="377074"/>
            <a:chOff x="0" y="0"/>
            <a:chExt cx="697665" cy="13513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97665" cy="135135"/>
            </a:xfrm>
            <a:custGeom>
              <a:avLst/>
              <a:gdLst/>
              <a:ahLst/>
              <a:cxnLst/>
              <a:rect l="l" t="t" r="r" b="b"/>
              <a:pathLst>
                <a:path w="697665" h="135135">
                  <a:moveTo>
                    <a:pt x="0" y="0"/>
                  </a:moveTo>
                  <a:lnTo>
                    <a:pt x="697665" y="0"/>
                  </a:lnTo>
                  <a:lnTo>
                    <a:pt x="697665" y="135135"/>
                  </a:lnTo>
                  <a:lnTo>
                    <a:pt x="0" y="135135"/>
                  </a:lnTo>
                  <a:close/>
                </a:path>
              </a:pathLst>
            </a:custGeom>
            <a:solidFill>
              <a:srgbClr val="FFF6EF"/>
            </a:solidFill>
          </p:spPr>
          <p:txBody>
            <a:bodyPr/>
            <a:lstStyle/>
            <a:p>
              <a:endParaRPr lang="en-SG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19050"/>
              <a:ext cx="697665" cy="1160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93"/>
                </a:lnSpc>
              </a:pPr>
              <a:r>
                <a:rPr lang="en-US" sz="1084">
                  <a:solidFill>
                    <a:srgbClr val="00000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Insert Logo</a:t>
              </a:r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779173" y="6592300"/>
            <a:ext cx="2085240" cy="355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35"/>
              </a:lnSpc>
            </a:pPr>
            <a:r>
              <a:rPr lang="en-US" sz="779" b="1">
                <a:solidFill>
                  <a:srgbClr val="60A60F"/>
                </a:solidFill>
                <a:latin typeface="Open Sauce Medium"/>
                <a:ea typeface="Open Sauce Medium"/>
                <a:cs typeface="Open Sauce Medium"/>
                <a:sym typeface="Open Sauce Medium"/>
              </a:rPr>
              <a:t>Nombor:       </a:t>
            </a:r>
          </a:p>
          <a:p>
            <a:pPr algn="l">
              <a:lnSpc>
                <a:spcPts val="935"/>
              </a:lnSpc>
            </a:pPr>
            <a:r>
              <a:rPr lang="en-US" sz="779" b="1">
                <a:solidFill>
                  <a:srgbClr val="60A60F"/>
                </a:solidFill>
                <a:latin typeface="Open Sauce Medium"/>
                <a:ea typeface="Open Sauce Medium"/>
                <a:cs typeface="Open Sauce Medium"/>
                <a:sym typeface="Open Sauce Medium"/>
              </a:rPr>
              <a:t>Email:            </a:t>
            </a:r>
          </a:p>
          <a:p>
            <a:pPr marL="0" lvl="0" indent="0" algn="l">
              <a:lnSpc>
                <a:spcPts val="935"/>
              </a:lnSpc>
              <a:spcBef>
                <a:spcPct val="0"/>
              </a:spcBef>
            </a:pPr>
            <a:r>
              <a:rPr lang="en-US" sz="779" b="1">
                <a:solidFill>
                  <a:srgbClr val="60A60F"/>
                </a:solidFill>
                <a:latin typeface="Open Sauce Medium"/>
                <a:ea typeface="Open Sauce Medium"/>
                <a:cs typeface="Open Sauce Medium"/>
                <a:sym typeface="Open Sauce Medium"/>
              </a:rPr>
              <a:t>Laman web:  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2826405" y="6586522"/>
            <a:ext cx="1946732" cy="377074"/>
            <a:chOff x="0" y="0"/>
            <a:chExt cx="697665" cy="13513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697665" cy="135135"/>
            </a:xfrm>
            <a:custGeom>
              <a:avLst/>
              <a:gdLst/>
              <a:ahLst/>
              <a:cxnLst/>
              <a:rect l="l" t="t" r="r" b="b"/>
              <a:pathLst>
                <a:path w="697665" h="135135">
                  <a:moveTo>
                    <a:pt x="0" y="0"/>
                  </a:moveTo>
                  <a:lnTo>
                    <a:pt x="697665" y="0"/>
                  </a:lnTo>
                  <a:lnTo>
                    <a:pt x="697665" y="135135"/>
                  </a:lnTo>
                  <a:lnTo>
                    <a:pt x="0" y="135135"/>
                  </a:lnTo>
                  <a:close/>
                </a:path>
              </a:pathLst>
            </a:custGeom>
            <a:solidFill>
              <a:srgbClr val="FFF6EF"/>
            </a:solidFill>
          </p:spPr>
          <p:txBody>
            <a:bodyPr/>
            <a:lstStyle/>
            <a:p>
              <a:endParaRPr lang="en-SG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19050"/>
              <a:ext cx="697665" cy="1160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93"/>
                </a:lnSpc>
              </a:pPr>
              <a:r>
                <a:rPr lang="en-US" sz="1084">
                  <a:solidFill>
                    <a:srgbClr val="00000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Insert Logo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3422154" y="3801121"/>
            <a:ext cx="1774383" cy="2048953"/>
            <a:chOff x="0" y="0"/>
            <a:chExt cx="2365843" cy="2731937"/>
          </a:xfrm>
        </p:grpSpPr>
        <p:grpSp>
          <p:nvGrpSpPr>
            <p:cNvPr id="23" name="Group 23"/>
            <p:cNvGrpSpPr/>
            <p:nvPr/>
          </p:nvGrpSpPr>
          <p:grpSpPr>
            <a:xfrm>
              <a:off x="0" y="0"/>
              <a:ext cx="2365843" cy="759534"/>
              <a:chOff x="0" y="0"/>
              <a:chExt cx="694895" cy="22309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694895" cy="223090"/>
              </a:xfrm>
              <a:custGeom>
                <a:avLst/>
                <a:gdLst/>
                <a:ahLst/>
                <a:cxnLst/>
                <a:rect l="l" t="t" r="r" b="b"/>
                <a:pathLst>
                  <a:path w="694895" h="223090">
                    <a:moveTo>
                      <a:pt x="0" y="0"/>
                    </a:moveTo>
                    <a:lnTo>
                      <a:pt x="694895" y="0"/>
                    </a:lnTo>
                    <a:lnTo>
                      <a:pt x="694895" y="223090"/>
                    </a:lnTo>
                    <a:lnTo>
                      <a:pt x="0" y="223090"/>
                    </a:lnTo>
                    <a:close/>
                  </a:path>
                </a:pathLst>
              </a:custGeom>
              <a:solidFill>
                <a:srgbClr val="60A60F"/>
              </a:solidFill>
            </p:spPr>
            <p:txBody>
              <a:bodyPr/>
              <a:lstStyle/>
              <a:p>
                <a:endParaRPr lang="en-SG"/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0" y="-38100"/>
                <a:ext cx="694895" cy="261190"/>
              </a:xfrm>
              <a:prstGeom prst="rect">
                <a:avLst/>
              </a:prstGeom>
            </p:spPr>
            <p:txBody>
              <a:bodyPr lIns="32481" tIns="32481" rIns="32481" bIns="32481" rtlCol="0" anchor="ctr"/>
              <a:lstStyle/>
              <a:p>
                <a:pPr algn="ctr">
                  <a:lnSpc>
                    <a:spcPts val="1805"/>
                  </a:lnSpc>
                  <a:spcBef>
                    <a:spcPct val="0"/>
                  </a:spcBef>
                </a:pPr>
                <a:r>
                  <a:rPr lang="en-US" sz="1289" dirty="0" err="1">
                    <a:solidFill>
                      <a:srgbClr val="FEFDFD"/>
                    </a:solidFill>
                    <a:latin typeface="Nestle Text TF AR"/>
                    <a:ea typeface="Nestle Text TF AR"/>
                    <a:cs typeface="Nestle Text TF AR"/>
                    <a:sym typeface="Nestle Text TF AR"/>
                  </a:rPr>
                  <a:t>Sertai</a:t>
                </a:r>
                <a:r>
                  <a:rPr lang="en-US" sz="1289" dirty="0">
                    <a:solidFill>
                      <a:srgbClr val="FEFDFD"/>
                    </a:solidFill>
                    <a:latin typeface="Nestle Text TF AR"/>
                    <a:ea typeface="Nestle Text TF AR"/>
                    <a:cs typeface="Nestle Text TF AR"/>
                    <a:sym typeface="Nestle Text TF AR"/>
                  </a:rPr>
                  <a:t> CREAM </a:t>
                </a:r>
                <a:r>
                  <a:rPr lang="en-US" sz="1289" dirty="0" err="1">
                    <a:solidFill>
                      <a:srgbClr val="FEFDFD"/>
                    </a:solidFill>
                    <a:latin typeface="Nestle Text TF AR"/>
                    <a:ea typeface="Nestle Text TF AR"/>
                    <a:cs typeface="Nestle Text TF AR"/>
                    <a:sym typeface="Nestle Text TF AR"/>
                  </a:rPr>
                  <a:t>melalui</a:t>
                </a:r>
                <a:r>
                  <a:rPr lang="en-US" sz="1289" dirty="0">
                    <a:solidFill>
                      <a:srgbClr val="FEFDFD"/>
                    </a:solidFill>
                    <a:latin typeface="Nestle Text TF AR"/>
                    <a:ea typeface="Nestle Text TF AR"/>
                    <a:cs typeface="Nestle Text TF AR"/>
                    <a:sym typeface="Nestle Text TF AR"/>
                  </a:rPr>
                  <a:t> </a:t>
                </a:r>
                <a:r>
                  <a:rPr lang="en-US" sz="1289" dirty="0" err="1">
                    <a:solidFill>
                      <a:srgbClr val="FEFDFD"/>
                    </a:solidFill>
                    <a:latin typeface="Nestle Text TF AR"/>
                    <a:ea typeface="Nestle Text TF AR"/>
                    <a:cs typeface="Nestle Text TF AR"/>
                    <a:sym typeface="Nestle Text TF AR"/>
                  </a:rPr>
                  <a:t>kod</a:t>
                </a:r>
                <a:r>
                  <a:rPr lang="en-US" sz="1289" dirty="0">
                    <a:solidFill>
                      <a:srgbClr val="FEFDFD"/>
                    </a:solidFill>
                    <a:latin typeface="Nestle Text TF AR"/>
                    <a:ea typeface="Nestle Text TF AR"/>
                    <a:cs typeface="Nestle Text TF AR"/>
                    <a:sym typeface="Nestle Text TF AR"/>
                  </a:rPr>
                  <a:t> QR di </a:t>
                </a:r>
                <a:r>
                  <a:rPr lang="en-US" sz="1289" dirty="0" err="1">
                    <a:solidFill>
                      <a:srgbClr val="FEFDFD"/>
                    </a:solidFill>
                    <a:latin typeface="Nestle Text TF AR"/>
                    <a:ea typeface="Nestle Text TF AR"/>
                    <a:cs typeface="Nestle Text TF AR"/>
                    <a:sym typeface="Nestle Text TF AR"/>
                  </a:rPr>
                  <a:t>bawah</a:t>
                </a:r>
                <a:r>
                  <a:rPr lang="en-US" sz="1289" dirty="0">
                    <a:solidFill>
                      <a:srgbClr val="FEFDFD"/>
                    </a:solidFill>
                    <a:latin typeface="Nestle Text TF AR"/>
                    <a:ea typeface="Nestle Text TF AR"/>
                    <a:cs typeface="Nestle Text TF AR"/>
                    <a:sym typeface="Nestle Text TF AR"/>
                  </a:rPr>
                  <a:t>:</a:t>
                </a:r>
              </a:p>
            </p:txBody>
          </p:sp>
        </p:grpSp>
        <p:grpSp>
          <p:nvGrpSpPr>
            <p:cNvPr id="26" name="Group 26"/>
            <p:cNvGrpSpPr/>
            <p:nvPr/>
          </p:nvGrpSpPr>
          <p:grpSpPr>
            <a:xfrm>
              <a:off x="23011" y="876433"/>
              <a:ext cx="2319820" cy="1855504"/>
              <a:chOff x="0" y="0"/>
              <a:chExt cx="623528" cy="498728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623528" cy="498728"/>
              </a:xfrm>
              <a:custGeom>
                <a:avLst/>
                <a:gdLst/>
                <a:ahLst/>
                <a:cxnLst/>
                <a:rect l="l" t="t" r="r" b="b"/>
                <a:pathLst>
                  <a:path w="623528" h="498728">
                    <a:moveTo>
                      <a:pt x="0" y="0"/>
                    </a:moveTo>
                    <a:lnTo>
                      <a:pt x="623528" y="0"/>
                    </a:lnTo>
                    <a:lnTo>
                      <a:pt x="623528" y="498728"/>
                    </a:lnTo>
                    <a:lnTo>
                      <a:pt x="0" y="498728"/>
                    </a:lnTo>
                    <a:close/>
                  </a:path>
                </a:pathLst>
              </a:custGeom>
              <a:solidFill>
                <a:srgbClr val="FFF6EF"/>
              </a:solidFill>
            </p:spPr>
            <p:txBody>
              <a:bodyPr/>
              <a:lstStyle/>
              <a:p>
                <a:endParaRPr lang="en-SG"/>
              </a:p>
            </p:txBody>
          </p:sp>
          <p:sp>
            <p:nvSpPr>
              <p:cNvPr id="28" name="TextBox 28"/>
              <p:cNvSpPr txBox="1"/>
              <p:nvPr/>
            </p:nvSpPr>
            <p:spPr>
              <a:xfrm>
                <a:off x="0" y="9525"/>
                <a:ext cx="623528" cy="48920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413"/>
                  </a:lnSpc>
                </a:pPr>
                <a:r>
                  <a:rPr lang="en-US" sz="1284">
                    <a:solidFill>
                      <a:srgbClr val="000000"/>
                    </a:solidFill>
                    <a:latin typeface="Nestle Text TF AR"/>
                    <a:ea typeface="Nestle Text TF AR"/>
                    <a:cs typeface="Nestle Text TF AR"/>
                    <a:sym typeface="Nestle Text TF AR"/>
                  </a:rPr>
                  <a:t>Insert QR code to form to register interest from a community/area</a:t>
                </a:r>
              </a:p>
            </p:txBody>
          </p:sp>
        </p:grpSp>
      </p:grpSp>
      <p:sp>
        <p:nvSpPr>
          <p:cNvPr id="29" name="TextBox 29"/>
          <p:cNvSpPr txBox="1"/>
          <p:nvPr/>
        </p:nvSpPr>
        <p:spPr>
          <a:xfrm>
            <a:off x="5334073" y="4138011"/>
            <a:ext cx="9525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endParaRPr/>
          </a:p>
        </p:txBody>
      </p:sp>
      <p:sp>
        <p:nvSpPr>
          <p:cNvPr id="30" name="TextBox 30"/>
          <p:cNvSpPr txBox="1"/>
          <p:nvPr/>
        </p:nvSpPr>
        <p:spPr>
          <a:xfrm>
            <a:off x="5844115" y="591373"/>
            <a:ext cx="4032242" cy="27423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45"/>
              </a:lnSpc>
            </a:pPr>
            <a:r>
              <a:rPr lang="en-US" sz="4177" b="1" spc="-242">
                <a:solidFill>
                  <a:srgbClr val="60A60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CREAM </a:t>
            </a:r>
          </a:p>
          <a:p>
            <a:pPr marL="0" lvl="0" indent="0" algn="l">
              <a:lnSpc>
                <a:spcPts val="4345"/>
              </a:lnSpc>
            </a:pPr>
            <a:r>
              <a:rPr lang="en-US" sz="4177" b="1" spc="-242">
                <a:solidFill>
                  <a:srgbClr val="60A60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Tenaga </a:t>
            </a:r>
          </a:p>
          <a:p>
            <a:pPr marL="0" lvl="0" indent="0" algn="l">
              <a:lnSpc>
                <a:spcPts val="4345"/>
              </a:lnSpc>
            </a:pPr>
            <a:r>
              <a:rPr lang="en-US" sz="4177" b="1" spc="-242">
                <a:solidFill>
                  <a:srgbClr val="60A60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Boleh Baharu untuk</a:t>
            </a:r>
          </a:p>
          <a:p>
            <a:pPr marL="0" lvl="0" indent="0" algn="l">
              <a:lnSpc>
                <a:spcPts val="4345"/>
              </a:lnSpc>
            </a:pPr>
            <a:r>
              <a:rPr lang="en-US" sz="4177" b="1" spc="-242">
                <a:solidFill>
                  <a:srgbClr val="60A60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Komuniti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5897619" y="5132953"/>
            <a:ext cx="3405072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389"/>
              </a:lnSpc>
            </a:pPr>
            <a:r>
              <a:rPr lang="en-US" sz="2298" b="1" spc="-133" dirty="0" err="1">
                <a:solidFill>
                  <a:srgbClr val="54423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Bumbung</a:t>
            </a:r>
            <a:r>
              <a:rPr lang="en-US" sz="2298" b="1" spc="-133" dirty="0">
                <a:solidFill>
                  <a:srgbClr val="54423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Rumah </a:t>
            </a:r>
            <a:r>
              <a:rPr lang="en-US" sz="2298" b="1" spc="-133" dirty="0" err="1">
                <a:solidFill>
                  <a:srgbClr val="54423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Terbiar</a:t>
            </a:r>
            <a:r>
              <a:rPr lang="en-US" sz="2298" b="1" spc="-133" dirty="0">
                <a:solidFill>
                  <a:srgbClr val="54423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?</a:t>
            </a:r>
            <a:r>
              <a:rPr lang="en-US" sz="2298" b="1" spc="-133" dirty="0">
                <a:solidFill>
                  <a:srgbClr val="EF5455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2298" b="1" spc="-133" dirty="0" err="1">
                <a:solidFill>
                  <a:srgbClr val="EF5455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Sewakannya</a:t>
            </a:r>
            <a:r>
              <a:rPr lang="en-US" sz="2298" b="1" spc="-133" dirty="0">
                <a:solidFill>
                  <a:srgbClr val="EF5455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2298" b="1" spc="-133" dirty="0" err="1">
                <a:solidFill>
                  <a:srgbClr val="EF5455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untuk</a:t>
            </a:r>
            <a:r>
              <a:rPr lang="en-US" sz="2298" b="1" spc="-133" dirty="0">
                <a:solidFill>
                  <a:srgbClr val="EF5455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Solar, Jana </a:t>
            </a:r>
            <a:r>
              <a:rPr lang="en-US" sz="2298" b="1" spc="-133" dirty="0" err="1">
                <a:solidFill>
                  <a:srgbClr val="EF5455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Pendapatan</a:t>
            </a:r>
            <a:r>
              <a:rPr lang="en-US" sz="2298" b="1" spc="-133" dirty="0">
                <a:solidFill>
                  <a:srgbClr val="EF5455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2298" b="1" spc="-133" dirty="0" err="1">
                <a:solidFill>
                  <a:srgbClr val="EF5455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Sampingan</a:t>
            </a:r>
            <a:r>
              <a:rPr lang="en-US" sz="2298" b="1" spc="-133" dirty="0">
                <a:solidFill>
                  <a:srgbClr val="EF5455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!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5904028" y="6576997"/>
            <a:ext cx="2085240" cy="355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35"/>
              </a:lnSpc>
            </a:pPr>
            <a:r>
              <a:rPr lang="en-US" sz="779" b="1">
                <a:solidFill>
                  <a:srgbClr val="60A60F"/>
                </a:solidFill>
                <a:latin typeface="Open Sauce Medium"/>
                <a:ea typeface="Open Sauce Medium"/>
                <a:cs typeface="Open Sauce Medium"/>
                <a:sym typeface="Open Sauce Medium"/>
              </a:rPr>
              <a:t>Nombor:       </a:t>
            </a:r>
          </a:p>
          <a:p>
            <a:pPr algn="l">
              <a:lnSpc>
                <a:spcPts val="935"/>
              </a:lnSpc>
            </a:pPr>
            <a:r>
              <a:rPr lang="en-US" sz="779" b="1">
                <a:solidFill>
                  <a:srgbClr val="60A60F"/>
                </a:solidFill>
                <a:latin typeface="Open Sauce Medium"/>
                <a:ea typeface="Open Sauce Medium"/>
                <a:cs typeface="Open Sauce Medium"/>
                <a:sym typeface="Open Sauce Medium"/>
              </a:rPr>
              <a:t>Email:             </a:t>
            </a:r>
          </a:p>
          <a:p>
            <a:pPr marL="0" lvl="0" indent="0" algn="l">
              <a:lnSpc>
                <a:spcPts val="935"/>
              </a:lnSpc>
              <a:spcBef>
                <a:spcPct val="0"/>
              </a:spcBef>
            </a:pPr>
            <a:r>
              <a:rPr lang="en-US" sz="779" b="1">
                <a:solidFill>
                  <a:srgbClr val="60A60F"/>
                </a:solidFill>
                <a:latin typeface="Open Sauce Medium"/>
                <a:ea typeface="Open Sauce Medium"/>
                <a:cs typeface="Open Sauce Medium"/>
                <a:sym typeface="Open Sauce Medium"/>
              </a:rPr>
              <a:t>Laman web:  </a:t>
            </a:r>
          </a:p>
        </p:txBody>
      </p:sp>
      <p:grpSp>
        <p:nvGrpSpPr>
          <p:cNvPr id="33" name="Group 33"/>
          <p:cNvGrpSpPr/>
          <p:nvPr/>
        </p:nvGrpSpPr>
        <p:grpSpPr>
          <a:xfrm>
            <a:off x="373618" y="595028"/>
            <a:ext cx="4822918" cy="2738715"/>
            <a:chOff x="0" y="0"/>
            <a:chExt cx="6430558" cy="3651621"/>
          </a:xfrm>
        </p:grpSpPr>
        <p:grpSp>
          <p:nvGrpSpPr>
            <p:cNvPr id="34" name="Group 34"/>
            <p:cNvGrpSpPr/>
            <p:nvPr/>
          </p:nvGrpSpPr>
          <p:grpSpPr>
            <a:xfrm>
              <a:off x="12950" y="0"/>
              <a:ext cx="6417608" cy="496285"/>
              <a:chOff x="0" y="0"/>
              <a:chExt cx="2556318" cy="197684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2556318" cy="197684"/>
              </a:xfrm>
              <a:custGeom>
                <a:avLst/>
                <a:gdLst/>
                <a:ahLst/>
                <a:cxnLst/>
                <a:rect l="l" t="t" r="r" b="b"/>
                <a:pathLst>
                  <a:path w="2556318" h="197684">
                    <a:moveTo>
                      <a:pt x="0" y="0"/>
                    </a:moveTo>
                    <a:lnTo>
                      <a:pt x="2556318" y="0"/>
                    </a:lnTo>
                    <a:lnTo>
                      <a:pt x="2556318" y="197684"/>
                    </a:lnTo>
                    <a:lnTo>
                      <a:pt x="0" y="197684"/>
                    </a:lnTo>
                    <a:close/>
                  </a:path>
                </a:pathLst>
              </a:custGeom>
              <a:solidFill>
                <a:srgbClr val="60A60F"/>
              </a:solidFill>
            </p:spPr>
            <p:txBody>
              <a:bodyPr/>
              <a:lstStyle/>
              <a:p>
                <a:endParaRPr lang="en-SG"/>
              </a:p>
            </p:txBody>
          </p:sp>
          <p:sp>
            <p:nvSpPr>
              <p:cNvPr id="36" name="TextBox 36"/>
              <p:cNvSpPr txBox="1"/>
              <p:nvPr/>
            </p:nvSpPr>
            <p:spPr>
              <a:xfrm>
                <a:off x="0" y="-19050"/>
                <a:ext cx="2556318" cy="216734"/>
              </a:xfrm>
              <a:prstGeom prst="rect">
                <a:avLst/>
              </a:prstGeom>
            </p:spPr>
            <p:txBody>
              <a:bodyPr lIns="25226" tIns="25226" rIns="25226" bIns="25226" rtlCol="0" anchor="ctr"/>
              <a:lstStyle/>
              <a:p>
                <a:pPr algn="ctr">
                  <a:lnSpc>
                    <a:spcPts val="1798"/>
                  </a:lnSpc>
                  <a:spcBef>
                    <a:spcPct val="0"/>
                  </a:spcBef>
                </a:pPr>
                <a:r>
                  <a:rPr lang="en-US" sz="1284">
                    <a:solidFill>
                      <a:srgbClr val="FEFDFD"/>
                    </a:solidFill>
                    <a:latin typeface="Nestle Text TF AR"/>
                    <a:ea typeface="Nestle Text TF AR"/>
                    <a:cs typeface="Nestle Text TF AR"/>
                    <a:sym typeface="Nestle Text TF AR"/>
                  </a:rPr>
                  <a:t>Apakah proses penyertaan CREAM?</a:t>
                </a:r>
              </a:p>
            </p:txBody>
          </p:sp>
        </p:grpSp>
        <p:grpSp>
          <p:nvGrpSpPr>
            <p:cNvPr id="37" name="Group 37"/>
            <p:cNvGrpSpPr/>
            <p:nvPr/>
          </p:nvGrpSpPr>
          <p:grpSpPr>
            <a:xfrm>
              <a:off x="1712129" y="567797"/>
              <a:ext cx="1469001" cy="1518075"/>
              <a:chOff x="0" y="0"/>
              <a:chExt cx="598629" cy="618626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598629" cy="618626"/>
              </a:xfrm>
              <a:custGeom>
                <a:avLst/>
                <a:gdLst/>
                <a:ahLst/>
                <a:cxnLst/>
                <a:rect l="l" t="t" r="r" b="b"/>
                <a:pathLst>
                  <a:path w="598629" h="618626">
                    <a:moveTo>
                      <a:pt x="0" y="0"/>
                    </a:moveTo>
                    <a:lnTo>
                      <a:pt x="598629" y="0"/>
                    </a:lnTo>
                    <a:lnTo>
                      <a:pt x="598629" y="618626"/>
                    </a:lnTo>
                    <a:lnTo>
                      <a:pt x="0" y="618626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SG"/>
              </a:p>
            </p:txBody>
          </p:sp>
          <p:sp>
            <p:nvSpPr>
              <p:cNvPr id="39" name="TextBox 39"/>
              <p:cNvSpPr txBox="1"/>
              <p:nvPr/>
            </p:nvSpPr>
            <p:spPr>
              <a:xfrm>
                <a:off x="0" y="9525"/>
                <a:ext cx="598629" cy="609101"/>
              </a:xfrm>
              <a:prstGeom prst="rect">
                <a:avLst/>
              </a:prstGeom>
            </p:spPr>
            <p:txBody>
              <a:bodyPr lIns="24667" tIns="24667" rIns="24667" bIns="24667" rtlCol="0" anchor="ctr"/>
              <a:lstStyle/>
              <a:p>
                <a:pPr marL="0" lvl="1" indent="0" algn="l">
                  <a:lnSpc>
                    <a:spcPts val="1413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40" name="Freeform 40"/>
            <p:cNvSpPr/>
            <p:nvPr/>
          </p:nvSpPr>
          <p:spPr>
            <a:xfrm>
              <a:off x="0" y="567797"/>
              <a:ext cx="1712129" cy="1518075"/>
            </a:xfrm>
            <a:custGeom>
              <a:avLst/>
              <a:gdLst/>
              <a:ahLst/>
              <a:cxnLst/>
              <a:rect l="l" t="t" r="r" b="b"/>
              <a:pathLst>
                <a:path w="1712129" h="1518075">
                  <a:moveTo>
                    <a:pt x="0" y="0"/>
                  </a:moveTo>
                  <a:lnTo>
                    <a:pt x="1712129" y="0"/>
                  </a:lnTo>
                  <a:lnTo>
                    <a:pt x="1712129" y="1518074"/>
                  </a:lnTo>
                  <a:lnTo>
                    <a:pt x="0" y="15180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4626" b="-8156"/>
              </a:stretch>
            </a:blipFill>
          </p:spPr>
          <p:txBody>
            <a:bodyPr/>
            <a:lstStyle/>
            <a:p>
              <a:endParaRPr lang="en-SG"/>
            </a:p>
          </p:txBody>
        </p:sp>
        <p:grpSp>
          <p:nvGrpSpPr>
            <p:cNvPr id="41" name="Group 41"/>
            <p:cNvGrpSpPr/>
            <p:nvPr/>
          </p:nvGrpSpPr>
          <p:grpSpPr>
            <a:xfrm>
              <a:off x="4961557" y="567797"/>
              <a:ext cx="1469001" cy="1547908"/>
              <a:chOff x="0" y="0"/>
              <a:chExt cx="598629" cy="630784"/>
            </a:xfrm>
          </p:grpSpPr>
          <p:sp>
            <p:nvSpPr>
              <p:cNvPr id="42" name="Freeform 42"/>
              <p:cNvSpPr/>
              <p:nvPr/>
            </p:nvSpPr>
            <p:spPr>
              <a:xfrm>
                <a:off x="0" y="0"/>
                <a:ext cx="598629" cy="630784"/>
              </a:xfrm>
              <a:custGeom>
                <a:avLst/>
                <a:gdLst/>
                <a:ahLst/>
                <a:cxnLst/>
                <a:rect l="l" t="t" r="r" b="b"/>
                <a:pathLst>
                  <a:path w="598629" h="630784">
                    <a:moveTo>
                      <a:pt x="0" y="0"/>
                    </a:moveTo>
                    <a:lnTo>
                      <a:pt x="598629" y="0"/>
                    </a:lnTo>
                    <a:lnTo>
                      <a:pt x="598629" y="630784"/>
                    </a:lnTo>
                    <a:lnTo>
                      <a:pt x="0" y="63078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SG"/>
              </a:p>
            </p:txBody>
          </p:sp>
          <p:sp>
            <p:nvSpPr>
              <p:cNvPr id="43" name="TextBox 43"/>
              <p:cNvSpPr txBox="1"/>
              <p:nvPr/>
            </p:nvSpPr>
            <p:spPr>
              <a:xfrm>
                <a:off x="0" y="9525"/>
                <a:ext cx="598629" cy="621259"/>
              </a:xfrm>
              <a:prstGeom prst="rect">
                <a:avLst/>
              </a:prstGeom>
            </p:spPr>
            <p:txBody>
              <a:bodyPr lIns="24667" tIns="24667" rIns="24667" bIns="24667" rtlCol="0" anchor="ctr"/>
              <a:lstStyle/>
              <a:p>
                <a:pPr marL="0" lvl="1" indent="0" algn="r">
                  <a:lnSpc>
                    <a:spcPts val="1413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44" name="Group 44"/>
            <p:cNvGrpSpPr/>
            <p:nvPr/>
          </p:nvGrpSpPr>
          <p:grpSpPr>
            <a:xfrm>
              <a:off x="1712129" y="2133546"/>
              <a:ext cx="1469001" cy="1518075"/>
              <a:chOff x="0" y="0"/>
              <a:chExt cx="598629" cy="618626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0" y="0"/>
                <a:ext cx="598629" cy="618626"/>
              </a:xfrm>
              <a:custGeom>
                <a:avLst/>
                <a:gdLst/>
                <a:ahLst/>
                <a:cxnLst/>
                <a:rect l="l" t="t" r="r" b="b"/>
                <a:pathLst>
                  <a:path w="598629" h="618626">
                    <a:moveTo>
                      <a:pt x="0" y="0"/>
                    </a:moveTo>
                    <a:lnTo>
                      <a:pt x="598629" y="0"/>
                    </a:lnTo>
                    <a:lnTo>
                      <a:pt x="598629" y="618626"/>
                    </a:lnTo>
                    <a:lnTo>
                      <a:pt x="0" y="618626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SG"/>
              </a:p>
            </p:txBody>
          </p:sp>
          <p:sp>
            <p:nvSpPr>
              <p:cNvPr id="46" name="TextBox 46"/>
              <p:cNvSpPr txBox="1"/>
              <p:nvPr/>
            </p:nvSpPr>
            <p:spPr>
              <a:xfrm>
                <a:off x="0" y="9525"/>
                <a:ext cx="598629" cy="609101"/>
              </a:xfrm>
              <a:prstGeom prst="rect">
                <a:avLst/>
              </a:prstGeom>
            </p:spPr>
            <p:txBody>
              <a:bodyPr lIns="24667" tIns="24667" rIns="24667" bIns="24667" rtlCol="0" anchor="ctr"/>
              <a:lstStyle/>
              <a:p>
                <a:pPr marL="0" lvl="1" indent="0" algn="ctr">
                  <a:lnSpc>
                    <a:spcPts val="1413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47" name="Group 47"/>
            <p:cNvGrpSpPr/>
            <p:nvPr/>
          </p:nvGrpSpPr>
          <p:grpSpPr>
            <a:xfrm>
              <a:off x="4961557" y="2133546"/>
              <a:ext cx="1469001" cy="1518075"/>
              <a:chOff x="0" y="0"/>
              <a:chExt cx="598629" cy="618626"/>
            </a:xfrm>
          </p:grpSpPr>
          <p:sp>
            <p:nvSpPr>
              <p:cNvPr id="48" name="Freeform 48"/>
              <p:cNvSpPr/>
              <p:nvPr/>
            </p:nvSpPr>
            <p:spPr>
              <a:xfrm>
                <a:off x="0" y="0"/>
                <a:ext cx="598629" cy="618626"/>
              </a:xfrm>
              <a:custGeom>
                <a:avLst/>
                <a:gdLst/>
                <a:ahLst/>
                <a:cxnLst/>
                <a:rect l="l" t="t" r="r" b="b"/>
                <a:pathLst>
                  <a:path w="598629" h="618626">
                    <a:moveTo>
                      <a:pt x="0" y="0"/>
                    </a:moveTo>
                    <a:lnTo>
                      <a:pt x="598629" y="0"/>
                    </a:lnTo>
                    <a:lnTo>
                      <a:pt x="598629" y="618626"/>
                    </a:lnTo>
                    <a:lnTo>
                      <a:pt x="0" y="618626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SG"/>
              </a:p>
            </p:txBody>
          </p:sp>
          <p:sp>
            <p:nvSpPr>
              <p:cNvPr id="49" name="TextBox 49"/>
              <p:cNvSpPr txBox="1"/>
              <p:nvPr/>
            </p:nvSpPr>
            <p:spPr>
              <a:xfrm>
                <a:off x="0" y="9525"/>
                <a:ext cx="598629" cy="609101"/>
              </a:xfrm>
              <a:prstGeom prst="rect">
                <a:avLst/>
              </a:prstGeom>
            </p:spPr>
            <p:txBody>
              <a:bodyPr lIns="24667" tIns="24667" rIns="24667" bIns="24667" rtlCol="0" anchor="ctr"/>
              <a:lstStyle/>
              <a:p>
                <a:pPr marL="0" lvl="1" indent="0" algn="ctr">
                  <a:lnSpc>
                    <a:spcPts val="1413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0" name="Freeform 50"/>
            <p:cNvSpPr/>
            <p:nvPr/>
          </p:nvSpPr>
          <p:spPr>
            <a:xfrm>
              <a:off x="3246238" y="567797"/>
              <a:ext cx="1712129" cy="1525638"/>
            </a:xfrm>
            <a:custGeom>
              <a:avLst/>
              <a:gdLst/>
              <a:ahLst/>
              <a:cxnLst/>
              <a:rect l="l" t="t" r="r" b="b"/>
              <a:pathLst>
                <a:path w="1712129" h="1525638">
                  <a:moveTo>
                    <a:pt x="0" y="0"/>
                  </a:moveTo>
                  <a:lnTo>
                    <a:pt x="1712129" y="0"/>
                  </a:lnTo>
                  <a:lnTo>
                    <a:pt x="1712129" y="1525637"/>
                  </a:lnTo>
                  <a:lnTo>
                    <a:pt x="0" y="15256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11162" b="-1060"/>
              </a:stretch>
            </a:blipFill>
          </p:spPr>
          <p:txBody>
            <a:bodyPr/>
            <a:lstStyle/>
            <a:p>
              <a:endParaRPr lang="en-SG"/>
            </a:p>
          </p:txBody>
        </p:sp>
        <p:sp>
          <p:nvSpPr>
            <p:cNvPr id="51" name="Freeform 51"/>
            <p:cNvSpPr/>
            <p:nvPr/>
          </p:nvSpPr>
          <p:spPr>
            <a:xfrm>
              <a:off x="3249428" y="2133546"/>
              <a:ext cx="1712129" cy="1507520"/>
            </a:xfrm>
            <a:custGeom>
              <a:avLst/>
              <a:gdLst/>
              <a:ahLst/>
              <a:cxnLst/>
              <a:rect l="l" t="t" r="r" b="b"/>
              <a:pathLst>
                <a:path w="1712129" h="1507520">
                  <a:moveTo>
                    <a:pt x="0" y="0"/>
                  </a:moveTo>
                  <a:lnTo>
                    <a:pt x="1712129" y="0"/>
                  </a:lnTo>
                  <a:lnTo>
                    <a:pt x="1712129" y="1507520"/>
                  </a:lnTo>
                  <a:lnTo>
                    <a:pt x="0" y="15075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6786" b="-6786"/>
              </a:stretch>
            </a:blipFill>
          </p:spPr>
          <p:txBody>
            <a:bodyPr/>
            <a:lstStyle/>
            <a:p>
              <a:endParaRPr lang="en-SG"/>
            </a:p>
          </p:txBody>
        </p:sp>
        <p:sp>
          <p:nvSpPr>
            <p:cNvPr id="52" name="Freeform 52"/>
            <p:cNvSpPr/>
            <p:nvPr/>
          </p:nvSpPr>
          <p:spPr>
            <a:xfrm>
              <a:off x="12950" y="2133546"/>
              <a:ext cx="1703858" cy="1518075"/>
            </a:xfrm>
            <a:custGeom>
              <a:avLst/>
              <a:gdLst/>
              <a:ahLst/>
              <a:cxnLst/>
              <a:rect l="l" t="t" r="r" b="b"/>
              <a:pathLst>
                <a:path w="1703858" h="1518075">
                  <a:moveTo>
                    <a:pt x="0" y="0"/>
                  </a:moveTo>
                  <a:lnTo>
                    <a:pt x="1703858" y="0"/>
                  </a:lnTo>
                  <a:lnTo>
                    <a:pt x="1703858" y="1518075"/>
                  </a:lnTo>
                  <a:lnTo>
                    <a:pt x="0" y="15180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t="-6119" b="-6119"/>
              </a:stretch>
            </a:blipFill>
          </p:spPr>
          <p:txBody>
            <a:bodyPr/>
            <a:lstStyle/>
            <a:p>
              <a:endParaRPr lang="en-SG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1782793" y="598991"/>
              <a:ext cx="1398337" cy="14652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42"/>
                </a:lnSpc>
              </a:pPr>
              <a:r>
                <a:rPr lang="en-US" sz="1220">
                  <a:solidFill>
                    <a:srgbClr val="60A60F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1. Pemeriksaan Bumbung</a:t>
              </a:r>
            </a:p>
            <a:p>
              <a:pPr algn="l">
                <a:lnSpc>
                  <a:spcPts val="610"/>
                </a:lnSpc>
              </a:pPr>
              <a:endParaRPr lang="en-US" sz="1220">
                <a:solidFill>
                  <a:srgbClr val="60A60F"/>
                </a:solidFill>
                <a:latin typeface="Nestle Text TF AR"/>
                <a:ea typeface="Nestle Text TF AR"/>
                <a:cs typeface="Nestle Text TF AR"/>
                <a:sym typeface="Nestle Text TF AR"/>
              </a:endParaRPr>
            </a:p>
            <a:p>
              <a:pPr algn="l">
                <a:lnSpc>
                  <a:spcPts val="1342"/>
                </a:lnSpc>
              </a:pPr>
              <a:r>
                <a:rPr lang="en-US" sz="122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Kami menilai kekuatan dan kesesuaian bumbung anda</a:t>
              </a:r>
            </a:p>
          </p:txBody>
        </p:sp>
        <p:sp>
          <p:nvSpPr>
            <p:cNvPr id="54" name="TextBox 54"/>
            <p:cNvSpPr txBox="1"/>
            <p:nvPr/>
          </p:nvSpPr>
          <p:spPr>
            <a:xfrm>
              <a:off x="1782793" y="2164740"/>
              <a:ext cx="1543589" cy="14652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42"/>
                </a:lnSpc>
              </a:pPr>
              <a:r>
                <a:rPr lang="en-US" sz="1220">
                  <a:solidFill>
                    <a:srgbClr val="60A60F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3. Pemasangan</a:t>
              </a:r>
            </a:p>
            <a:p>
              <a:pPr algn="l">
                <a:lnSpc>
                  <a:spcPts val="610"/>
                </a:lnSpc>
              </a:pPr>
              <a:endParaRPr lang="en-US" sz="1220">
                <a:solidFill>
                  <a:srgbClr val="60A60F"/>
                </a:solidFill>
                <a:latin typeface="Nestle Text TF AR"/>
                <a:ea typeface="Nestle Text TF AR"/>
                <a:cs typeface="Nestle Text TF AR"/>
                <a:sym typeface="Nestle Text TF AR"/>
              </a:endParaRPr>
            </a:p>
            <a:p>
              <a:pPr algn="l">
                <a:lnSpc>
                  <a:spcPts val="1342"/>
                </a:lnSpc>
              </a:pPr>
              <a:r>
                <a:rPr lang="en-US" sz="122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Profesional </a:t>
              </a:r>
            </a:p>
            <a:p>
              <a:pPr algn="l">
                <a:lnSpc>
                  <a:spcPts val="1342"/>
                </a:lnSpc>
              </a:pPr>
              <a:r>
                <a:rPr lang="en-US" sz="122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terlatih </a:t>
              </a:r>
            </a:p>
            <a:p>
              <a:pPr algn="l">
                <a:lnSpc>
                  <a:spcPts val="1342"/>
                </a:lnSpc>
              </a:pPr>
              <a:r>
                <a:rPr lang="en-US" sz="122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memasang dan menyelenggara solar panel</a:t>
              </a:r>
            </a:p>
          </p:txBody>
        </p:sp>
        <p:sp>
          <p:nvSpPr>
            <p:cNvPr id="55" name="TextBox 55"/>
            <p:cNvSpPr txBox="1"/>
            <p:nvPr/>
          </p:nvSpPr>
          <p:spPr>
            <a:xfrm>
              <a:off x="5023475" y="577322"/>
              <a:ext cx="1398337" cy="14652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42"/>
                </a:lnSpc>
              </a:pPr>
              <a:r>
                <a:rPr lang="en-US" sz="1220">
                  <a:solidFill>
                    <a:srgbClr val="60A60F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2. Perjanjian Sewaan</a:t>
              </a:r>
            </a:p>
            <a:p>
              <a:pPr algn="l">
                <a:lnSpc>
                  <a:spcPts val="610"/>
                </a:lnSpc>
              </a:pPr>
              <a:endParaRPr lang="en-US" sz="1220">
                <a:solidFill>
                  <a:srgbClr val="60A60F"/>
                </a:solidFill>
                <a:latin typeface="Nestle Text TF AR"/>
                <a:ea typeface="Nestle Text TF AR"/>
                <a:cs typeface="Nestle Text TF AR"/>
                <a:sym typeface="Nestle Text TF AR"/>
              </a:endParaRPr>
            </a:p>
            <a:p>
              <a:pPr algn="l">
                <a:lnSpc>
                  <a:spcPts val="1342"/>
                </a:lnSpc>
              </a:pPr>
              <a:r>
                <a:rPr lang="en-US" sz="122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Kontrak ringkas  diterangkan dengan bahasa yang mudah</a:t>
              </a:r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5026665" y="2272690"/>
              <a:ext cx="1398337" cy="12387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42"/>
                </a:lnSpc>
              </a:pPr>
              <a:r>
                <a:rPr lang="en-US" sz="1220">
                  <a:solidFill>
                    <a:srgbClr val="60A60F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4. Pendapatan Bulanan</a:t>
              </a:r>
            </a:p>
            <a:p>
              <a:pPr algn="l">
                <a:lnSpc>
                  <a:spcPts val="610"/>
                </a:lnSpc>
              </a:pPr>
              <a:endParaRPr lang="en-US" sz="1220">
                <a:solidFill>
                  <a:srgbClr val="60A60F"/>
                </a:solidFill>
                <a:latin typeface="Nestle Text TF AR"/>
                <a:ea typeface="Nestle Text TF AR"/>
                <a:cs typeface="Nestle Text TF AR"/>
                <a:sym typeface="Nestle Text TF AR"/>
              </a:endParaRPr>
            </a:p>
            <a:p>
              <a:pPr algn="l">
                <a:lnSpc>
                  <a:spcPts val="1342"/>
                </a:lnSpc>
              </a:pPr>
              <a:r>
                <a:rPr lang="en-US" sz="122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Anda menerima bayaran setiap bulan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42235" y="1123544"/>
            <a:ext cx="4792568" cy="0"/>
          </a:xfrm>
          <a:prstGeom prst="line">
            <a:avLst/>
          </a:prstGeom>
          <a:ln w="19050" cap="flat">
            <a:solidFill>
              <a:srgbClr val="5442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SG"/>
          </a:p>
        </p:txBody>
      </p:sp>
      <p:grpSp>
        <p:nvGrpSpPr>
          <p:cNvPr id="3" name="Group 3"/>
          <p:cNvGrpSpPr/>
          <p:nvPr/>
        </p:nvGrpSpPr>
        <p:grpSpPr>
          <a:xfrm>
            <a:off x="342235" y="1134966"/>
            <a:ext cx="4792568" cy="344033"/>
            <a:chOff x="0" y="0"/>
            <a:chExt cx="3514240" cy="25226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514240" cy="252268"/>
            </a:xfrm>
            <a:custGeom>
              <a:avLst/>
              <a:gdLst/>
              <a:ahLst/>
              <a:cxnLst/>
              <a:rect l="l" t="t" r="r" b="b"/>
              <a:pathLst>
                <a:path w="3514240" h="252268">
                  <a:moveTo>
                    <a:pt x="0" y="0"/>
                  </a:moveTo>
                  <a:lnTo>
                    <a:pt x="3514240" y="0"/>
                  </a:lnTo>
                  <a:lnTo>
                    <a:pt x="3514240" y="252268"/>
                  </a:lnTo>
                  <a:lnTo>
                    <a:pt x="0" y="252268"/>
                  </a:lnTo>
                  <a:close/>
                </a:path>
              </a:pathLst>
            </a:custGeom>
            <a:solidFill>
              <a:srgbClr val="544230"/>
            </a:solidFill>
          </p:spPr>
          <p:txBody>
            <a:bodyPr/>
            <a:lstStyle/>
            <a:p>
              <a:endParaRPr lang="en-SG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3514240" cy="280843"/>
            </a:xfrm>
            <a:prstGeom prst="rect">
              <a:avLst/>
            </a:prstGeom>
          </p:spPr>
          <p:txBody>
            <a:bodyPr lIns="24990" tIns="24990" rIns="24990" bIns="24990" rtlCol="0" anchor="ctr"/>
            <a:lstStyle/>
            <a:p>
              <a:pPr algn="ctr">
                <a:lnSpc>
                  <a:spcPts val="1938"/>
                </a:lnSpc>
                <a:spcBef>
                  <a:spcPct val="0"/>
                </a:spcBef>
              </a:pPr>
              <a:r>
                <a:rPr lang="en-US" sz="1384">
                  <a:solidFill>
                    <a:srgbClr val="FEFDFD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Ketahui Tentang CREAM – Program Tenaga Boleh Baharu Komuniti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325017" y="266294"/>
            <a:ext cx="3020982" cy="694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504" dirty="0" err="1">
                <a:solidFill>
                  <a:srgbClr val="544230"/>
                </a:solidFill>
                <a:latin typeface="Nestle Text TF AR"/>
                <a:ea typeface="Nestle Text TF AR"/>
                <a:cs typeface="Nestle Text TF AR"/>
                <a:sym typeface="Nestle Text TF AR"/>
              </a:rPr>
              <a:t>Bumbung</a:t>
            </a:r>
            <a:r>
              <a:rPr lang="en-US" sz="1504" dirty="0">
                <a:solidFill>
                  <a:srgbClr val="544230"/>
                </a:solidFill>
                <a:latin typeface="Nestle Text TF AR"/>
                <a:ea typeface="Nestle Text TF AR"/>
                <a:cs typeface="Nestle Text TF AR"/>
                <a:sym typeface="Nestle Text TF AR"/>
              </a:rPr>
              <a:t> Rumah </a:t>
            </a:r>
            <a:r>
              <a:rPr lang="en-US" sz="1504" dirty="0" err="1">
                <a:solidFill>
                  <a:srgbClr val="544230"/>
                </a:solidFill>
                <a:latin typeface="Nestle Text TF AR"/>
                <a:ea typeface="Nestle Text TF AR"/>
                <a:cs typeface="Nestle Text TF AR"/>
                <a:sym typeface="Nestle Text TF AR"/>
              </a:rPr>
              <a:t>Terbiar</a:t>
            </a:r>
            <a:r>
              <a:rPr lang="en-US" sz="1504" dirty="0">
                <a:solidFill>
                  <a:srgbClr val="544230"/>
                </a:solidFill>
                <a:latin typeface="Nestle Text TF AR"/>
                <a:ea typeface="Nestle Text TF AR"/>
                <a:cs typeface="Nestle Text TF AR"/>
                <a:sym typeface="Nestle Text TF AR"/>
              </a:rPr>
              <a:t>? </a:t>
            </a:r>
            <a:r>
              <a:rPr lang="en-US" sz="1504" dirty="0" err="1">
                <a:solidFill>
                  <a:srgbClr val="60A60F"/>
                </a:solidFill>
                <a:latin typeface="Nestle Text TF AR"/>
                <a:ea typeface="Nestle Text TF AR"/>
                <a:cs typeface="Nestle Text TF AR"/>
                <a:sym typeface="Nestle Text TF AR"/>
              </a:rPr>
              <a:t>Sewakannya</a:t>
            </a:r>
            <a:r>
              <a:rPr lang="en-US" sz="1504" dirty="0">
                <a:solidFill>
                  <a:srgbClr val="60A60F"/>
                </a:solidFill>
                <a:latin typeface="Nestle Text TF AR"/>
                <a:ea typeface="Nestle Text TF AR"/>
                <a:cs typeface="Nestle Text TF AR"/>
                <a:sym typeface="Nestle Text TF AR"/>
              </a:rPr>
              <a:t> </a:t>
            </a:r>
            <a:r>
              <a:rPr lang="en-US" sz="1504" dirty="0" err="1">
                <a:solidFill>
                  <a:srgbClr val="60A60F"/>
                </a:solidFill>
                <a:latin typeface="Nestle Text TF AR"/>
                <a:ea typeface="Nestle Text TF AR"/>
                <a:cs typeface="Nestle Text TF AR"/>
                <a:sym typeface="Nestle Text TF AR"/>
              </a:rPr>
              <a:t>untuk</a:t>
            </a:r>
            <a:r>
              <a:rPr lang="en-US" sz="1504" dirty="0">
                <a:solidFill>
                  <a:srgbClr val="60A60F"/>
                </a:solidFill>
                <a:latin typeface="Nestle Text TF AR"/>
                <a:ea typeface="Nestle Text TF AR"/>
                <a:cs typeface="Nestle Text TF AR"/>
                <a:sym typeface="Nestle Text TF AR"/>
              </a:rPr>
              <a:t> Solar, Jana </a:t>
            </a:r>
            <a:r>
              <a:rPr lang="en-US" sz="1504" dirty="0" err="1">
                <a:solidFill>
                  <a:srgbClr val="60A60F"/>
                </a:solidFill>
                <a:latin typeface="Nestle Text TF AR"/>
                <a:ea typeface="Nestle Text TF AR"/>
                <a:cs typeface="Nestle Text TF AR"/>
                <a:sym typeface="Nestle Text TF AR"/>
              </a:rPr>
              <a:t>Pendapatan</a:t>
            </a:r>
            <a:endParaRPr lang="en-US" sz="1504" dirty="0">
              <a:solidFill>
                <a:srgbClr val="60A60F"/>
              </a:solidFill>
              <a:latin typeface="Nestle Text TF AR"/>
              <a:ea typeface="Nestle Text TF AR"/>
              <a:cs typeface="Nestle Text TF AR"/>
              <a:sym typeface="Nestle Text TF AR"/>
            </a:endParaRPr>
          </a:p>
          <a:p>
            <a:pPr algn="l"/>
            <a:r>
              <a:rPr lang="en-US" sz="1504" dirty="0">
                <a:solidFill>
                  <a:srgbClr val="60A60F"/>
                </a:solidFill>
                <a:latin typeface="Nestle Text TF AR"/>
                <a:ea typeface="Nestle Text TF AR"/>
                <a:cs typeface="Nestle Text TF AR"/>
                <a:sym typeface="Nestle Text TF AR"/>
              </a:rPr>
              <a:t> </a:t>
            </a:r>
            <a:r>
              <a:rPr lang="en-US" sz="1504" dirty="0" err="1">
                <a:solidFill>
                  <a:srgbClr val="60A60F"/>
                </a:solidFill>
                <a:latin typeface="Nestle Text TF AR"/>
                <a:ea typeface="Nestle Text TF AR"/>
                <a:cs typeface="Nestle Text TF AR"/>
                <a:sym typeface="Nestle Text TF AR"/>
              </a:rPr>
              <a:t>Sampingan</a:t>
            </a:r>
            <a:r>
              <a:rPr lang="en-US" sz="1504" dirty="0">
                <a:solidFill>
                  <a:srgbClr val="60A60F"/>
                </a:solidFill>
                <a:latin typeface="Nestle Text TF AR"/>
                <a:ea typeface="Nestle Text TF AR"/>
                <a:cs typeface="Nestle Text TF AR"/>
                <a:sym typeface="Nestle Text TF AR"/>
              </a:rPr>
              <a:t>!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5649123" y="2615357"/>
            <a:ext cx="4823444" cy="1731541"/>
            <a:chOff x="0" y="0"/>
            <a:chExt cx="6431259" cy="2308721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2711394" cy="521286"/>
              <a:chOff x="0" y="0"/>
              <a:chExt cx="1028227" cy="19768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028227" cy="197684"/>
              </a:xfrm>
              <a:custGeom>
                <a:avLst/>
                <a:gdLst/>
                <a:ahLst/>
                <a:cxnLst/>
                <a:rect l="l" t="t" r="r" b="b"/>
                <a:pathLst>
                  <a:path w="1028227" h="197684">
                    <a:moveTo>
                      <a:pt x="0" y="0"/>
                    </a:moveTo>
                    <a:lnTo>
                      <a:pt x="1028227" y="0"/>
                    </a:lnTo>
                    <a:lnTo>
                      <a:pt x="1028227" y="197684"/>
                    </a:lnTo>
                    <a:lnTo>
                      <a:pt x="0" y="197684"/>
                    </a:lnTo>
                    <a:close/>
                  </a:path>
                </a:pathLst>
              </a:custGeom>
              <a:solidFill>
                <a:srgbClr val="60A60F"/>
              </a:solidFill>
            </p:spPr>
            <p:txBody>
              <a:bodyPr/>
              <a:lstStyle/>
              <a:p>
                <a:endParaRPr lang="en-SG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-19050"/>
                <a:ext cx="1028227" cy="216734"/>
              </a:xfrm>
              <a:prstGeom prst="rect">
                <a:avLst/>
              </a:prstGeom>
            </p:spPr>
            <p:txBody>
              <a:bodyPr lIns="25226" tIns="25226" rIns="25226" bIns="25226" rtlCol="0" anchor="ctr"/>
              <a:lstStyle/>
              <a:p>
                <a:pPr algn="ctr">
                  <a:lnSpc>
                    <a:spcPts val="1799"/>
                  </a:lnSpc>
                  <a:spcBef>
                    <a:spcPct val="0"/>
                  </a:spcBef>
                </a:pPr>
                <a:r>
                  <a:rPr lang="en-US" sz="1285">
                    <a:solidFill>
                      <a:srgbClr val="FEFDFD"/>
                    </a:solidFill>
                    <a:latin typeface="Nestle Text TF AR"/>
                    <a:ea typeface="Nestle Text TF AR"/>
                    <a:cs typeface="Nestle Text TF AR"/>
                    <a:sym typeface="Nestle Text TF AR"/>
                  </a:rPr>
                  <a:t>Siapa Yang Boleh Sertai?</a:t>
                </a:r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0" y="544688"/>
              <a:ext cx="2711394" cy="1764033"/>
              <a:chOff x="0" y="0"/>
              <a:chExt cx="1028605" cy="66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1028605" cy="669210"/>
              </a:xfrm>
              <a:custGeom>
                <a:avLst/>
                <a:gdLst/>
                <a:ahLst/>
                <a:cxnLst/>
                <a:rect l="l" t="t" r="r" b="b"/>
                <a:pathLst>
                  <a:path w="1028605" h="669210">
                    <a:moveTo>
                      <a:pt x="0" y="0"/>
                    </a:moveTo>
                    <a:lnTo>
                      <a:pt x="1028605" y="0"/>
                    </a:lnTo>
                    <a:lnTo>
                      <a:pt x="1028605" y="669210"/>
                    </a:lnTo>
                    <a:lnTo>
                      <a:pt x="0" y="66921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SG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-19050"/>
                <a:ext cx="1028605" cy="688260"/>
              </a:xfrm>
              <a:prstGeom prst="rect">
                <a:avLst/>
              </a:prstGeom>
            </p:spPr>
            <p:txBody>
              <a:bodyPr lIns="25226" tIns="25226" rIns="25226" bIns="25226" rtlCol="0" anchor="ctr"/>
              <a:lstStyle/>
              <a:p>
                <a:pPr algn="ctr">
                  <a:lnSpc>
                    <a:spcPts val="816"/>
                  </a:lnSpc>
                </a:pPr>
                <a:endParaRPr/>
              </a:p>
            </p:txBody>
          </p:sp>
        </p:grpSp>
        <p:sp>
          <p:nvSpPr>
            <p:cNvPr id="14" name="Freeform 14"/>
            <p:cNvSpPr/>
            <p:nvPr/>
          </p:nvSpPr>
          <p:spPr>
            <a:xfrm>
              <a:off x="2738289" y="0"/>
              <a:ext cx="3692970" cy="2308720"/>
            </a:xfrm>
            <a:custGeom>
              <a:avLst/>
              <a:gdLst/>
              <a:ahLst/>
              <a:cxnLst/>
              <a:rect l="l" t="t" r="r" b="b"/>
              <a:pathLst>
                <a:path w="3692970" h="2308720">
                  <a:moveTo>
                    <a:pt x="0" y="0"/>
                  </a:moveTo>
                  <a:lnTo>
                    <a:pt x="3692970" y="0"/>
                  </a:lnTo>
                  <a:lnTo>
                    <a:pt x="3692970" y="2308720"/>
                  </a:lnTo>
                  <a:lnTo>
                    <a:pt x="0" y="23087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5228" r="-5311" b="-3225"/>
              </a:stretch>
            </a:blipFill>
          </p:spPr>
          <p:txBody>
            <a:bodyPr/>
            <a:lstStyle/>
            <a:p>
              <a:endParaRPr lang="en-SG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86611" y="707028"/>
              <a:ext cx="2459249" cy="14393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276671" lvl="1" indent="-138336" algn="just">
                <a:lnSpc>
                  <a:spcPts val="1409"/>
                </a:lnSpc>
                <a:buFont typeface="Arial"/>
                <a:buChar char="•"/>
              </a:pPr>
              <a:r>
                <a:rPr lang="en-US" sz="1281" dirty="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Anda </a:t>
              </a:r>
              <a:r>
                <a:rPr lang="en-US" sz="1281" dirty="0" err="1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mesti</a:t>
              </a:r>
              <a:r>
                <a:rPr lang="en-US" sz="1281" dirty="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</a:t>
              </a:r>
              <a:r>
                <a:rPr lang="en-US" sz="1281" dirty="0" err="1">
                  <a:solidFill>
                    <a:srgbClr val="60A60F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memiliki</a:t>
              </a:r>
              <a:r>
                <a:rPr lang="en-US" sz="1281" dirty="0">
                  <a:solidFill>
                    <a:srgbClr val="60A60F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</a:t>
              </a:r>
              <a:r>
                <a:rPr lang="en-US" sz="1281" dirty="0" err="1">
                  <a:solidFill>
                    <a:srgbClr val="60A60F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rumah</a:t>
              </a:r>
              <a:r>
                <a:rPr lang="en-US" sz="1281" dirty="0">
                  <a:solidFill>
                    <a:srgbClr val="60A60F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</a:t>
              </a:r>
              <a:r>
                <a:rPr lang="en-US" sz="1281" dirty="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di</a:t>
              </a:r>
              <a:r>
                <a:rPr lang="en-US" sz="1281" dirty="0">
                  <a:solidFill>
                    <a:srgbClr val="60A60F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Jalan Kebun</a:t>
              </a:r>
            </a:p>
            <a:p>
              <a:pPr algn="just">
                <a:lnSpc>
                  <a:spcPts val="1409"/>
                </a:lnSpc>
              </a:pPr>
              <a:endParaRPr lang="en-US" sz="1281" dirty="0">
                <a:solidFill>
                  <a:srgbClr val="60A60F"/>
                </a:solidFill>
                <a:latin typeface="Nestle Text TF AR"/>
                <a:ea typeface="Nestle Text TF AR"/>
                <a:cs typeface="Nestle Text TF AR"/>
                <a:sym typeface="Nestle Text TF AR"/>
              </a:endParaRPr>
            </a:p>
            <a:p>
              <a:pPr marL="276671" lvl="1" indent="-138336" algn="just">
                <a:lnSpc>
                  <a:spcPts val="1409"/>
                </a:lnSpc>
                <a:buFont typeface="Arial"/>
                <a:buChar char="•"/>
              </a:pPr>
              <a:r>
                <a:rPr lang="en-US" sz="1281" dirty="0" err="1">
                  <a:solidFill>
                    <a:srgbClr val="60A60F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Bumbung</a:t>
              </a:r>
              <a:r>
                <a:rPr lang="en-US" sz="1281" dirty="0">
                  <a:solidFill>
                    <a:srgbClr val="60A60F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</a:t>
              </a:r>
              <a:r>
                <a:rPr lang="en-US" sz="1281" dirty="0" err="1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anda</a:t>
              </a:r>
              <a:r>
                <a:rPr lang="en-US" sz="1281" dirty="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</a:t>
              </a:r>
              <a:r>
                <a:rPr lang="en-US" sz="1281" dirty="0" err="1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mesti</a:t>
              </a:r>
              <a:r>
                <a:rPr lang="en-US" sz="1281" dirty="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</a:t>
              </a:r>
              <a:r>
                <a:rPr lang="en-US" sz="1281" dirty="0" err="1">
                  <a:solidFill>
                    <a:srgbClr val="60A60F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kuat</a:t>
              </a:r>
              <a:r>
                <a:rPr lang="en-US" sz="1281" dirty="0">
                  <a:solidFill>
                    <a:srgbClr val="60A60F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dan </a:t>
              </a:r>
              <a:r>
                <a:rPr lang="en-US" sz="1281" dirty="0" err="1">
                  <a:solidFill>
                    <a:srgbClr val="60A60F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sesuai</a:t>
              </a:r>
              <a:r>
                <a:rPr lang="en-US" sz="1281" dirty="0">
                  <a:solidFill>
                    <a:srgbClr val="60A60F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</a:t>
              </a:r>
              <a:r>
                <a:rPr lang="en-US" sz="1281" dirty="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(kami </a:t>
              </a:r>
              <a:r>
                <a:rPr lang="en-US" sz="1281" dirty="0" err="1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akan</a:t>
              </a:r>
              <a:r>
                <a:rPr lang="en-US" sz="1281" dirty="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</a:t>
              </a:r>
              <a:r>
                <a:rPr lang="en-US" sz="1281" dirty="0" err="1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periksa</a:t>
              </a:r>
              <a:r>
                <a:rPr lang="en-US" sz="1281" dirty="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</a:t>
              </a:r>
              <a:r>
                <a:rPr lang="en-US" sz="1281" dirty="0" err="1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untuk</a:t>
              </a:r>
              <a:r>
                <a:rPr lang="en-US" sz="1281" dirty="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</a:t>
              </a:r>
              <a:r>
                <a:rPr lang="en-US" sz="1281" dirty="0" err="1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anda</a:t>
              </a:r>
              <a:r>
                <a:rPr lang="en-US" sz="1281" dirty="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)</a:t>
              </a:r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342235" y="351715"/>
            <a:ext cx="1887249" cy="6515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04"/>
              </a:lnSpc>
            </a:pPr>
            <a:r>
              <a:rPr lang="en-US" sz="3779" spc="41">
                <a:solidFill>
                  <a:srgbClr val="EF545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CREAM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360825" y="1711891"/>
            <a:ext cx="4773978" cy="2381262"/>
            <a:chOff x="0" y="0"/>
            <a:chExt cx="6365305" cy="3175015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896879" cy="3125998"/>
            </a:xfrm>
            <a:custGeom>
              <a:avLst/>
              <a:gdLst/>
              <a:ahLst/>
              <a:cxnLst/>
              <a:rect l="l" t="t" r="r" b="b"/>
              <a:pathLst>
                <a:path w="3896879" h="3125998">
                  <a:moveTo>
                    <a:pt x="0" y="0"/>
                  </a:moveTo>
                  <a:lnTo>
                    <a:pt x="3896879" y="0"/>
                  </a:lnTo>
                  <a:lnTo>
                    <a:pt x="3896879" y="3125998"/>
                  </a:lnTo>
                  <a:lnTo>
                    <a:pt x="0" y="31259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8511" t="-10766" r="-17427" b="-71162"/>
              </a:stretch>
            </a:blipFill>
          </p:spPr>
          <p:txBody>
            <a:bodyPr/>
            <a:lstStyle/>
            <a:p>
              <a:endParaRPr lang="en-SG"/>
            </a:p>
          </p:txBody>
        </p:sp>
        <p:grpSp>
          <p:nvGrpSpPr>
            <p:cNvPr id="19" name="Group 19"/>
            <p:cNvGrpSpPr/>
            <p:nvPr/>
          </p:nvGrpSpPr>
          <p:grpSpPr>
            <a:xfrm>
              <a:off x="3922059" y="6229"/>
              <a:ext cx="2439029" cy="518778"/>
              <a:chOff x="0" y="0"/>
              <a:chExt cx="929411" cy="197684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929411" cy="197684"/>
              </a:xfrm>
              <a:custGeom>
                <a:avLst/>
                <a:gdLst/>
                <a:ahLst/>
                <a:cxnLst/>
                <a:rect l="l" t="t" r="r" b="b"/>
                <a:pathLst>
                  <a:path w="929411" h="197684">
                    <a:moveTo>
                      <a:pt x="0" y="0"/>
                    </a:moveTo>
                    <a:lnTo>
                      <a:pt x="929411" y="0"/>
                    </a:lnTo>
                    <a:lnTo>
                      <a:pt x="929411" y="197684"/>
                    </a:lnTo>
                    <a:lnTo>
                      <a:pt x="0" y="197684"/>
                    </a:lnTo>
                    <a:close/>
                  </a:path>
                </a:pathLst>
              </a:custGeom>
              <a:solidFill>
                <a:srgbClr val="60A60F"/>
              </a:solidFill>
            </p:spPr>
            <p:txBody>
              <a:bodyPr/>
              <a:lstStyle/>
              <a:p>
                <a:endParaRPr lang="en-SG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0" y="-19050"/>
                <a:ext cx="929411" cy="216734"/>
              </a:xfrm>
              <a:prstGeom prst="rect">
                <a:avLst/>
              </a:prstGeom>
            </p:spPr>
            <p:txBody>
              <a:bodyPr lIns="24990" tIns="24990" rIns="24990" bIns="24990" rtlCol="0" anchor="ctr"/>
              <a:lstStyle/>
              <a:p>
                <a:pPr algn="ctr">
                  <a:lnSpc>
                    <a:spcPts val="1798"/>
                  </a:lnSpc>
                  <a:spcBef>
                    <a:spcPct val="0"/>
                  </a:spcBef>
                </a:pPr>
                <a:r>
                  <a:rPr lang="en-US" sz="1284">
                    <a:solidFill>
                      <a:srgbClr val="FEFDFD"/>
                    </a:solidFill>
                    <a:latin typeface="Nestle Text TF AR"/>
                    <a:ea typeface="Nestle Text TF AR"/>
                    <a:cs typeface="Nestle Text TF AR"/>
                    <a:sym typeface="Nestle Text TF AR"/>
                  </a:rPr>
                  <a:t>Apakah Itu Solar?</a:t>
                </a:r>
              </a:p>
            </p:txBody>
          </p:sp>
        </p:grpSp>
        <p:grpSp>
          <p:nvGrpSpPr>
            <p:cNvPr id="22" name="Group 22"/>
            <p:cNvGrpSpPr/>
            <p:nvPr/>
          </p:nvGrpSpPr>
          <p:grpSpPr>
            <a:xfrm>
              <a:off x="3922059" y="548297"/>
              <a:ext cx="2439029" cy="2626719"/>
              <a:chOff x="0" y="0"/>
              <a:chExt cx="929752" cy="1001299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929752" cy="1001299"/>
              </a:xfrm>
              <a:custGeom>
                <a:avLst/>
                <a:gdLst/>
                <a:ahLst/>
                <a:cxnLst/>
                <a:rect l="l" t="t" r="r" b="b"/>
                <a:pathLst>
                  <a:path w="929752" h="1001299">
                    <a:moveTo>
                      <a:pt x="0" y="0"/>
                    </a:moveTo>
                    <a:lnTo>
                      <a:pt x="929752" y="0"/>
                    </a:lnTo>
                    <a:lnTo>
                      <a:pt x="929752" y="1001299"/>
                    </a:lnTo>
                    <a:lnTo>
                      <a:pt x="0" y="100129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SG"/>
              </a:p>
            </p:txBody>
          </p:sp>
          <p:sp>
            <p:nvSpPr>
              <p:cNvPr id="24" name="TextBox 24"/>
              <p:cNvSpPr txBox="1"/>
              <p:nvPr/>
            </p:nvSpPr>
            <p:spPr>
              <a:xfrm>
                <a:off x="0" y="-19050"/>
                <a:ext cx="929752" cy="1020349"/>
              </a:xfrm>
              <a:prstGeom prst="rect">
                <a:avLst/>
              </a:prstGeom>
            </p:spPr>
            <p:txBody>
              <a:bodyPr lIns="24990" tIns="24990" rIns="24990" bIns="24990" rtlCol="0" anchor="ctr"/>
              <a:lstStyle/>
              <a:p>
                <a:pPr algn="ctr">
                  <a:lnSpc>
                    <a:spcPts val="816"/>
                  </a:lnSpc>
                </a:pPr>
                <a:endParaRPr/>
              </a:p>
            </p:txBody>
          </p:sp>
        </p:grpSp>
        <p:sp>
          <p:nvSpPr>
            <p:cNvPr id="25" name="Freeform 25"/>
            <p:cNvSpPr/>
            <p:nvPr/>
          </p:nvSpPr>
          <p:spPr>
            <a:xfrm>
              <a:off x="4051490" y="624678"/>
              <a:ext cx="583607" cy="700132"/>
            </a:xfrm>
            <a:custGeom>
              <a:avLst/>
              <a:gdLst/>
              <a:ahLst/>
              <a:cxnLst/>
              <a:rect l="l" t="t" r="r" b="b"/>
              <a:pathLst>
                <a:path w="583607" h="700132">
                  <a:moveTo>
                    <a:pt x="0" y="0"/>
                  </a:moveTo>
                  <a:lnTo>
                    <a:pt x="583607" y="0"/>
                  </a:lnTo>
                  <a:lnTo>
                    <a:pt x="583607" y="700132"/>
                  </a:lnTo>
                  <a:lnTo>
                    <a:pt x="0" y="7001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9983" r="-9983"/>
              </a:stretch>
            </a:blipFill>
          </p:spPr>
          <p:txBody>
            <a:bodyPr/>
            <a:lstStyle/>
            <a:p>
              <a:endParaRPr lang="en-SG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3959281" y="1402715"/>
              <a:ext cx="760812" cy="912718"/>
            </a:xfrm>
            <a:custGeom>
              <a:avLst/>
              <a:gdLst/>
              <a:ahLst/>
              <a:cxnLst/>
              <a:rect l="l" t="t" r="r" b="b"/>
              <a:pathLst>
                <a:path w="760812" h="912718">
                  <a:moveTo>
                    <a:pt x="0" y="0"/>
                  </a:moveTo>
                  <a:lnTo>
                    <a:pt x="760812" y="0"/>
                  </a:lnTo>
                  <a:lnTo>
                    <a:pt x="760812" y="912718"/>
                  </a:lnTo>
                  <a:lnTo>
                    <a:pt x="0" y="9127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9983" r="-9983"/>
              </a:stretch>
            </a:blipFill>
          </p:spPr>
          <p:txBody>
            <a:bodyPr/>
            <a:lstStyle/>
            <a:p>
              <a:endParaRPr lang="en-SG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4039644" y="2458123"/>
              <a:ext cx="524126" cy="603091"/>
            </a:xfrm>
            <a:custGeom>
              <a:avLst/>
              <a:gdLst/>
              <a:ahLst/>
              <a:cxnLst/>
              <a:rect l="l" t="t" r="r" b="b"/>
              <a:pathLst>
                <a:path w="524126" h="603091">
                  <a:moveTo>
                    <a:pt x="0" y="0"/>
                  </a:moveTo>
                  <a:lnTo>
                    <a:pt x="524126" y="0"/>
                  </a:lnTo>
                  <a:lnTo>
                    <a:pt x="524126" y="603090"/>
                  </a:lnTo>
                  <a:lnTo>
                    <a:pt x="0" y="6030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9983" r="-9983" b="-4258"/>
              </a:stretch>
            </a:blipFill>
          </p:spPr>
          <p:txBody>
            <a:bodyPr/>
            <a:lstStyle/>
            <a:p>
              <a:endParaRPr lang="en-SG"/>
            </a:p>
          </p:txBody>
        </p:sp>
        <p:sp>
          <p:nvSpPr>
            <p:cNvPr id="28" name="Freeform 28"/>
            <p:cNvSpPr/>
            <p:nvPr/>
          </p:nvSpPr>
          <p:spPr>
            <a:xfrm>
              <a:off x="4240387" y="1325667"/>
              <a:ext cx="205813" cy="246907"/>
            </a:xfrm>
            <a:custGeom>
              <a:avLst/>
              <a:gdLst/>
              <a:ahLst/>
              <a:cxnLst/>
              <a:rect l="l" t="t" r="r" b="b"/>
              <a:pathLst>
                <a:path w="205813" h="246907">
                  <a:moveTo>
                    <a:pt x="0" y="0"/>
                  </a:moveTo>
                  <a:lnTo>
                    <a:pt x="205813" y="0"/>
                  </a:lnTo>
                  <a:lnTo>
                    <a:pt x="205813" y="246906"/>
                  </a:lnTo>
                  <a:lnTo>
                    <a:pt x="0" y="2469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9983" r="-9983"/>
              </a:stretch>
            </a:blipFill>
          </p:spPr>
          <p:txBody>
            <a:bodyPr/>
            <a:lstStyle/>
            <a:p>
              <a:endParaRPr lang="en-SG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4240387" y="2158140"/>
              <a:ext cx="205813" cy="246907"/>
            </a:xfrm>
            <a:custGeom>
              <a:avLst/>
              <a:gdLst/>
              <a:ahLst/>
              <a:cxnLst/>
              <a:rect l="l" t="t" r="r" b="b"/>
              <a:pathLst>
                <a:path w="205813" h="246907">
                  <a:moveTo>
                    <a:pt x="0" y="0"/>
                  </a:moveTo>
                  <a:lnTo>
                    <a:pt x="205813" y="0"/>
                  </a:lnTo>
                  <a:lnTo>
                    <a:pt x="205813" y="246907"/>
                  </a:lnTo>
                  <a:lnTo>
                    <a:pt x="0" y="2469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9983" r="-9983"/>
              </a:stretch>
            </a:blipFill>
          </p:spPr>
          <p:txBody>
            <a:bodyPr/>
            <a:lstStyle/>
            <a:p>
              <a:endParaRPr lang="en-SG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4783043" y="557822"/>
              <a:ext cx="1582262" cy="26159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402"/>
                </a:lnSpc>
              </a:pPr>
              <a:r>
                <a:rPr lang="en-US" sz="1200" dirty="0">
                  <a:solidFill>
                    <a:srgbClr val="60A60F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Tenaga solar</a:t>
              </a:r>
              <a:r>
                <a:rPr lang="en-US" sz="1200" dirty="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</a:t>
              </a:r>
              <a:r>
                <a:rPr lang="en-US" sz="1200" dirty="0" err="1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menggunakan</a:t>
              </a:r>
              <a:r>
                <a:rPr lang="en-US" sz="1200" dirty="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</a:t>
              </a:r>
              <a:r>
                <a:rPr lang="en-US" sz="1200" dirty="0">
                  <a:solidFill>
                    <a:srgbClr val="60A60F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panel solar</a:t>
              </a:r>
              <a:r>
                <a:rPr lang="en-US" sz="1200" dirty="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</a:t>
              </a:r>
              <a:r>
                <a:rPr lang="en-US" sz="1200" dirty="0" err="1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untuk</a:t>
              </a:r>
              <a:r>
                <a:rPr lang="en-US" sz="1200" dirty="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</a:t>
              </a:r>
              <a:r>
                <a:rPr lang="en-US" sz="1200" dirty="0" err="1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menukar</a:t>
              </a:r>
              <a:r>
                <a:rPr lang="en-US" sz="1200" dirty="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</a:t>
              </a:r>
              <a:r>
                <a:rPr lang="en-US" sz="1200" dirty="0" err="1">
                  <a:solidFill>
                    <a:srgbClr val="60A60F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cahaya</a:t>
              </a:r>
              <a:r>
                <a:rPr lang="en-US" sz="1200" dirty="0">
                  <a:solidFill>
                    <a:srgbClr val="60A60F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</a:t>
              </a:r>
              <a:r>
                <a:rPr lang="en-US" sz="1200" dirty="0" err="1">
                  <a:solidFill>
                    <a:srgbClr val="60A60F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matahari</a:t>
              </a:r>
              <a:r>
                <a:rPr lang="en-US" sz="1200" dirty="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</a:t>
              </a:r>
              <a:r>
                <a:rPr lang="en-US" sz="1200" dirty="0" err="1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kepada</a:t>
              </a:r>
              <a:r>
                <a:rPr lang="en-US" sz="1200" dirty="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</a:t>
              </a:r>
              <a:r>
                <a:rPr lang="en-US" sz="1200" dirty="0" err="1">
                  <a:solidFill>
                    <a:srgbClr val="60A60F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elektrik</a:t>
              </a:r>
              <a:r>
                <a:rPr lang="en-US" sz="1200" dirty="0">
                  <a:solidFill>
                    <a:srgbClr val="60A60F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</a:t>
              </a:r>
              <a:r>
                <a:rPr lang="en-US" sz="1200" dirty="0" err="1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melalui</a:t>
              </a:r>
              <a:r>
                <a:rPr lang="en-US" sz="1200" dirty="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</a:t>
              </a:r>
              <a:r>
                <a:rPr lang="en-US" sz="1200" dirty="0" err="1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kesan</a:t>
              </a:r>
              <a:r>
                <a:rPr lang="en-US" sz="1200" dirty="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</a:t>
              </a:r>
              <a:r>
                <a:rPr lang="en-US" sz="1200" dirty="0" err="1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fotovolta</a:t>
              </a:r>
              <a:r>
                <a:rPr lang="en-US" sz="1200" dirty="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, yang </a:t>
              </a:r>
              <a:r>
                <a:rPr lang="en-US" sz="1200" dirty="0" err="1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membekalkan</a:t>
              </a:r>
              <a:r>
                <a:rPr lang="en-US" sz="1200" dirty="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</a:t>
              </a:r>
              <a:r>
                <a:rPr lang="en-US" sz="1200" dirty="0" err="1">
                  <a:solidFill>
                    <a:srgbClr val="60A60F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sumber</a:t>
              </a:r>
              <a:r>
                <a:rPr lang="en-US" sz="1200" dirty="0">
                  <a:solidFill>
                    <a:srgbClr val="60A60F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</a:t>
              </a:r>
              <a:r>
                <a:rPr lang="en-US" sz="1200" dirty="0" err="1">
                  <a:solidFill>
                    <a:srgbClr val="60A60F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tenaga</a:t>
              </a:r>
              <a:r>
                <a:rPr lang="en-US" sz="1200" dirty="0">
                  <a:solidFill>
                    <a:srgbClr val="60A60F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</a:t>
              </a:r>
              <a:r>
                <a:rPr lang="en-US" sz="1200" dirty="0" err="1">
                  <a:solidFill>
                    <a:srgbClr val="60A60F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bersih</a:t>
              </a:r>
              <a:r>
                <a:rPr lang="en-US" sz="1200" dirty="0">
                  <a:solidFill>
                    <a:srgbClr val="60A60F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</a:t>
              </a:r>
              <a:r>
                <a:rPr lang="en-US" sz="1200" dirty="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dan </a:t>
              </a:r>
              <a:r>
                <a:rPr lang="en-US" sz="1200" dirty="0" err="1">
                  <a:solidFill>
                    <a:srgbClr val="60A60F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boleh</a:t>
              </a:r>
              <a:r>
                <a:rPr lang="en-US" sz="1200" dirty="0">
                  <a:solidFill>
                    <a:srgbClr val="60A60F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</a:t>
              </a:r>
              <a:r>
                <a:rPr lang="en-US" sz="1200" dirty="0" err="1">
                  <a:solidFill>
                    <a:srgbClr val="60A60F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diperbaharui</a:t>
              </a:r>
              <a:endParaRPr lang="en-US" sz="1200" dirty="0">
                <a:solidFill>
                  <a:srgbClr val="60A60F"/>
                </a:solidFill>
                <a:latin typeface="Nestle Text TF AR"/>
                <a:ea typeface="Nestle Text TF AR"/>
                <a:cs typeface="Nestle Text TF AR"/>
                <a:sym typeface="Nestle Text TF AR"/>
              </a:endParaRP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5649123" y="489866"/>
            <a:ext cx="4808214" cy="1634231"/>
            <a:chOff x="0" y="0"/>
            <a:chExt cx="6410951" cy="2178975"/>
          </a:xfrm>
        </p:grpSpPr>
        <p:grpSp>
          <p:nvGrpSpPr>
            <p:cNvPr id="32" name="Group 32"/>
            <p:cNvGrpSpPr/>
            <p:nvPr/>
          </p:nvGrpSpPr>
          <p:grpSpPr>
            <a:xfrm>
              <a:off x="4359063" y="573629"/>
              <a:ext cx="2032550" cy="1601025"/>
              <a:chOff x="0" y="0"/>
              <a:chExt cx="751201" cy="591716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751201" cy="591716"/>
              </a:xfrm>
              <a:custGeom>
                <a:avLst/>
                <a:gdLst/>
                <a:ahLst/>
                <a:cxnLst/>
                <a:rect l="l" t="t" r="r" b="b"/>
                <a:pathLst>
                  <a:path w="751201" h="591716">
                    <a:moveTo>
                      <a:pt x="0" y="0"/>
                    </a:moveTo>
                    <a:lnTo>
                      <a:pt x="751201" y="0"/>
                    </a:lnTo>
                    <a:lnTo>
                      <a:pt x="751201" y="591716"/>
                    </a:lnTo>
                    <a:lnTo>
                      <a:pt x="0" y="591716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SG"/>
              </a:p>
            </p:txBody>
          </p:sp>
          <p:sp>
            <p:nvSpPr>
              <p:cNvPr id="34" name="TextBox 34"/>
              <p:cNvSpPr txBox="1"/>
              <p:nvPr/>
            </p:nvSpPr>
            <p:spPr>
              <a:xfrm>
                <a:off x="0" y="-19050"/>
                <a:ext cx="751201" cy="610766"/>
              </a:xfrm>
              <a:prstGeom prst="rect">
                <a:avLst/>
              </a:prstGeom>
            </p:spPr>
            <p:txBody>
              <a:bodyPr lIns="24990" tIns="24990" rIns="24990" bIns="24990" rtlCol="0" anchor="ctr"/>
              <a:lstStyle/>
              <a:p>
                <a:pPr algn="ctr">
                  <a:lnSpc>
                    <a:spcPts val="816"/>
                  </a:lnSpc>
                </a:pPr>
                <a:endParaRPr/>
              </a:p>
            </p:txBody>
          </p:sp>
        </p:grpSp>
        <p:grpSp>
          <p:nvGrpSpPr>
            <p:cNvPr id="35" name="Group 35"/>
            <p:cNvGrpSpPr/>
            <p:nvPr/>
          </p:nvGrpSpPr>
          <p:grpSpPr>
            <a:xfrm>
              <a:off x="2183672" y="577950"/>
              <a:ext cx="2032550" cy="1601025"/>
              <a:chOff x="0" y="0"/>
              <a:chExt cx="751201" cy="591716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751201" cy="591716"/>
              </a:xfrm>
              <a:custGeom>
                <a:avLst/>
                <a:gdLst/>
                <a:ahLst/>
                <a:cxnLst/>
                <a:rect l="l" t="t" r="r" b="b"/>
                <a:pathLst>
                  <a:path w="751201" h="591716">
                    <a:moveTo>
                      <a:pt x="0" y="0"/>
                    </a:moveTo>
                    <a:lnTo>
                      <a:pt x="751201" y="0"/>
                    </a:lnTo>
                    <a:lnTo>
                      <a:pt x="751201" y="591716"/>
                    </a:lnTo>
                    <a:lnTo>
                      <a:pt x="0" y="591716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SG"/>
              </a:p>
            </p:txBody>
          </p:sp>
          <p:sp>
            <p:nvSpPr>
              <p:cNvPr id="37" name="TextBox 37"/>
              <p:cNvSpPr txBox="1"/>
              <p:nvPr/>
            </p:nvSpPr>
            <p:spPr>
              <a:xfrm>
                <a:off x="0" y="-19050"/>
                <a:ext cx="751201" cy="610766"/>
              </a:xfrm>
              <a:prstGeom prst="rect">
                <a:avLst/>
              </a:prstGeom>
            </p:spPr>
            <p:txBody>
              <a:bodyPr lIns="24990" tIns="24990" rIns="24990" bIns="24990" rtlCol="0" anchor="ctr"/>
              <a:lstStyle/>
              <a:p>
                <a:pPr algn="ctr">
                  <a:lnSpc>
                    <a:spcPts val="816"/>
                  </a:lnSpc>
                </a:pPr>
                <a:endParaRPr/>
              </a:p>
            </p:txBody>
          </p:sp>
        </p:grpSp>
        <p:grpSp>
          <p:nvGrpSpPr>
            <p:cNvPr id="38" name="Group 38"/>
            <p:cNvGrpSpPr/>
            <p:nvPr/>
          </p:nvGrpSpPr>
          <p:grpSpPr>
            <a:xfrm>
              <a:off x="11059" y="577950"/>
              <a:ext cx="2032550" cy="1601025"/>
              <a:chOff x="0" y="0"/>
              <a:chExt cx="751201" cy="591716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0" y="0"/>
                <a:ext cx="751201" cy="591716"/>
              </a:xfrm>
              <a:custGeom>
                <a:avLst/>
                <a:gdLst/>
                <a:ahLst/>
                <a:cxnLst/>
                <a:rect l="l" t="t" r="r" b="b"/>
                <a:pathLst>
                  <a:path w="751201" h="591716">
                    <a:moveTo>
                      <a:pt x="0" y="0"/>
                    </a:moveTo>
                    <a:lnTo>
                      <a:pt x="751201" y="0"/>
                    </a:lnTo>
                    <a:lnTo>
                      <a:pt x="751201" y="591716"/>
                    </a:lnTo>
                    <a:lnTo>
                      <a:pt x="0" y="591716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SG"/>
              </a:p>
            </p:txBody>
          </p:sp>
          <p:sp>
            <p:nvSpPr>
              <p:cNvPr id="40" name="TextBox 40"/>
              <p:cNvSpPr txBox="1"/>
              <p:nvPr/>
            </p:nvSpPr>
            <p:spPr>
              <a:xfrm>
                <a:off x="0" y="-19050"/>
                <a:ext cx="751201" cy="610766"/>
              </a:xfrm>
              <a:prstGeom prst="rect">
                <a:avLst/>
              </a:prstGeom>
            </p:spPr>
            <p:txBody>
              <a:bodyPr lIns="24990" tIns="24990" rIns="24990" bIns="24990" rtlCol="0" anchor="ctr"/>
              <a:lstStyle/>
              <a:p>
                <a:pPr algn="ctr">
                  <a:lnSpc>
                    <a:spcPts val="816"/>
                  </a:lnSpc>
                </a:pPr>
                <a:endParaRPr/>
              </a:p>
            </p:txBody>
          </p:sp>
        </p:grpSp>
        <p:grpSp>
          <p:nvGrpSpPr>
            <p:cNvPr id="41" name="Group 41"/>
            <p:cNvGrpSpPr/>
            <p:nvPr/>
          </p:nvGrpSpPr>
          <p:grpSpPr>
            <a:xfrm>
              <a:off x="0" y="0"/>
              <a:ext cx="6410951" cy="535078"/>
              <a:chOff x="0" y="0"/>
              <a:chExt cx="2368526" cy="197684"/>
            </a:xfrm>
          </p:grpSpPr>
          <p:sp>
            <p:nvSpPr>
              <p:cNvPr id="42" name="Freeform 42"/>
              <p:cNvSpPr/>
              <p:nvPr/>
            </p:nvSpPr>
            <p:spPr>
              <a:xfrm>
                <a:off x="0" y="0"/>
                <a:ext cx="2368526" cy="197684"/>
              </a:xfrm>
              <a:custGeom>
                <a:avLst/>
                <a:gdLst/>
                <a:ahLst/>
                <a:cxnLst/>
                <a:rect l="l" t="t" r="r" b="b"/>
                <a:pathLst>
                  <a:path w="2368526" h="197684">
                    <a:moveTo>
                      <a:pt x="0" y="0"/>
                    </a:moveTo>
                    <a:lnTo>
                      <a:pt x="2368526" y="0"/>
                    </a:lnTo>
                    <a:lnTo>
                      <a:pt x="2368526" y="197684"/>
                    </a:lnTo>
                    <a:lnTo>
                      <a:pt x="0" y="197684"/>
                    </a:lnTo>
                    <a:close/>
                  </a:path>
                </a:pathLst>
              </a:custGeom>
              <a:solidFill>
                <a:srgbClr val="60A60F"/>
              </a:solidFill>
            </p:spPr>
            <p:txBody>
              <a:bodyPr/>
              <a:lstStyle/>
              <a:p>
                <a:endParaRPr lang="en-SG"/>
              </a:p>
            </p:txBody>
          </p:sp>
          <p:sp>
            <p:nvSpPr>
              <p:cNvPr id="43" name="TextBox 43"/>
              <p:cNvSpPr txBox="1"/>
              <p:nvPr/>
            </p:nvSpPr>
            <p:spPr>
              <a:xfrm>
                <a:off x="0" y="-19050"/>
                <a:ext cx="2368526" cy="216734"/>
              </a:xfrm>
              <a:prstGeom prst="rect">
                <a:avLst/>
              </a:prstGeom>
            </p:spPr>
            <p:txBody>
              <a:bodyPr lIns="24990" tIns="24990" rIns="24990" bIns="24990" rtlCol="0" anchor="ctr"/>
              <a:lstStyle/>
              <a:p>
                <a:pPr algn="ctr">
                  <a:lnSpc>
                    <a:spcPts val="1798"/>
                  </a:lnSpc>
                  <a:spcBef>
                    <a:spcPct val="0"/>
                  </a:spcBef>
                </a:pPr>
                <a:r>
                  <a:rPr lang="en-US" sz="1284">
                    <a:solidFill>
                      <a:srgbClr val="FEFDFD"/>
                    </a:solidFill>
                    <a:latin typeface="Nestle Text TF AR"/>
                    <a:ea typeface="Nestle Text TF AR"/>
                    <a:cs typeface="Nestle Text TF AR"/>
                    <a:sym typeface="Nestle Text TF AR"/>
                  </a:rPr>
                  <a:t>Mengapa Sertai CREAM?</a:t>
                </a:r>
              </a:p>
            </p:txBody>
          </p:sp>
        </p:grpSp>
        <p:sp>
          <p:nvSpPr>
            <p:cNvPr id="44" name="Freeform 44"/>
            <p:cNvSpPr/>
            <p:nvPr/>
          </p:nvSpPr>
          <p:spPr>
            <a:xfrm>
              <a:off x="684805" y="556867"/>
              <a:ext cx="892475" cy="883175"/>
            </a:xfrm>
            <a:custGeom>
              <a:avLst/>
              <a:gdLst/>
              <a:ahLst/>
              <a:cxnLst/>
              <a:rect l="l" t="t" r="r" b="b"/>
              <a:pathLst>
                <a:path w="892475" h="883175">
                  <a:moveTo>
                    <a:pt x="0" y="0"/>
                  </a:moveTo>
                  <a:lnTo>
                    <a:pt x="892476" y="0"/>
                  </a:lnTo>
                  <a:lnTo>
                    <a:pt x="892476" y="883175"/>
                  </a:lnTo>
                  <a:lnTo>
                    <a:pt x="0" y="8831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t="-526" b="-526"/>
              </a:stretch>
            </a:blipFill>
          </p:spPr>
          <p:txBody>
            <a:bodyPr/>
            <a:lstStyle/>
            <a:p>
              <a:endParaRPr lang="en-SG"/>
            </a:p>
          </p:txBody>
        </p:sp>
        <p:sp>
          <p:nvSpPr>
            <p:cNvPr id="45" name="Freeform 45"/>
            <p:cNvSpPr/>
            <p:nvPr/>
          </p:nvSpPr>
          <p:spPr>
            <a:xfrm>
              <a:off x="2854318" y="577950"/>
              <a:ext cx="788777" cy="780557"/>
            </a:xfrm>
            <a:custGeom>
              <a:avLst/>
              <a:gdLst/>
              <a:ahLst/>
              <a:cxnLst/>
              <a:rect l="l" t="t" r="r" b="b"/>
              <a:pathLst>
                <a:path w="788777" h="780557">
                  <a:moveTo>
                    <a:pt x="0" y="0"/>
                  </a:moveTo>
                  <a:lnTo>
                    <a:pt x="788777" y="0"/>
                  </a:lnTo>
                  <a:lnTo>
                    <a:pt x="788777" y="780557"/>
                  </a:lnTo>
                  <a:lnTo>
                    <a:pt x="0" y="780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26" b="-526"/>
              </a:stretch>
            </a:blipFill>
          </p:spPr>
          <p:txBody>
            <a:bodyPr/>
            <a:lstStyle/>
            <a:p>
              <a:endParaRPr lang="en-SG"/>
            </a:p>
          </p:txBody>
        </p:sp>
        <p:sp>
          <p:nvSpPr>
            <p:cNvPr id="46" name="Freeform 46"/>
            <p:cNvSpPr/>
            <p:nvPr/>
          </p:nvSpPr>
          <p:spPr>
            <a:xfrm>
              <a:off x="4920133" y="594338"/>
              <a:ext cx="845163" cy="794395"/>
            </a:xfrm>
            <a:custGeom>
              <a:avLst/>
              <a:gdLst/>
              <a:ahLst/>
              <a:cxnLst/>
              <a:rect l="l" t="t" r="r" b="b"/>
              <a:pathLst>
                <a:path w="845163" h="794395">
                  <a:moveTo>
                    <a:pt x="0" y="0"/>
                  </a:moveTo>
                  <a:lnTo>
                    <a:pt x="845163" y="0"/>
                  </a:lnTo>
                  <a:lnTo>
                    <a:pt x="845163" y="794395"/>
                  </a:lnTo>
                  <a:lnTo>
                    <a:pt x="0" y="7943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t="-3195" b="-3195"/>
              </a:stretch>
            </a:blipFill>
          </p:spPr>
          <p:txBody>
            <a:bodyPr/>
            <a:lstStyle/>
            <a:p>
              <a:endParaRPr lang="en-SG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159923" y="1379873"/>
              <a:ext cx="1722425" cy="7452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446"/>
                </a:lnSpc>
              </a:pPr>
              <a:r>
                <a:rPr lang="en-US" sz="1315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Jana </a:t>
              </a:r>
              <a:r>
                <a:rPr lang="en-US" sz="1315">
                  <a:solidFill>
                    <a:srgbClr val="60A60F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pendapatan</a:t>
              </a:r>
              <a:r>
                <a:rPr lang="en-US" sz="1315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melalui sewaan bumbung</a:t>
              </a:r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2314655" y="1379873"/>
              <a:ext cx="1770582" cy="7452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446"/>
                </a:lnSpc>
              </a:pPr>
              <a:r>
                <a:rPr lang="en-US" sz="1315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Membantu Malaysia bergerak ke arah </a:t>
              </a:r>
              <a:r>
                <a:rPr lang="en-US" sz="1315">
                  <a:solidFill>
                    <a:srgbClr val="60A60F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tenaga bersih</a:t>
              </a:r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4442038" y="1379873"/>
              <a:ext cx="1866600" cy="7452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446"/>
                </a:lnSpc>
              </a:pPr>
              <a:r>
                <a:rPr lang="en-US" sz="1315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Menyokong </a:t>
              </a:r>
              <a:r>
                <a:rPr lang="en-US" sz="1315">
                  <a:solidFill>
                    <a:srgbClr val="60A60F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matlamat iklim</a:t>
              </a:r>
              <a:r>
                <a:rPr lang="en-US" sz="1315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dan usaha hijau tempatan</a:t>
              </a:r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356081" y="4487146"/>
            <a:ext cx="4778724" cy="2245483"/>
            <a:chOff x="0" y="0"/>
            <a:chExt cx="6371631" cy="2993977"/>
          </a:xfrm>
        </p:grpSpPr>
        <p:grpSp>
          <p:nvGrpSpPr>
            <p:cNvPr id="51" name="Group 51"/>
            <p:cNvGrpSpPr/>
            <p:nvPr/>
          </p:nvGrpSpPr>
          <p:grpSpPr>
            <a:xfrm>
              <a:off x="6326" y="0"/>
              <a:ext cx="3347105" cy="512117"/>
              <a:chOff x="0" y="0"/>
              <a:chExt cx="1292029" cy="197684"/>
            </a:xfrm>
          </p:grpSpPr>
          <p:sp>
            <p:nvSpPr>
              <p:cNvPr id="52" name="Freeform 52"/>
              <p:cNvSpPr/>
              <p:nvPr/>
            </p:nvSpPr>
            <p:spPr>
              <a:xfrm>
                <a:off x="0" y="0"/>
                <a:ext cx="1292029" cy="197684"/>
              </a:xfrm>
              <a:custGeom>
                <a:avLst/>
                <a:gdLst/>
                <a:ahLst/>
                <a:cxnLst/>
                <a:rect l="l" t="t" r="r" b="b"/>
                <a:pathLst>
                  <a:path w="1292029" h="197684">
                    <a:moveTo>
                      <a:pt x="0" y="0"/>
                    </a:moveTo>
                    <a:lnTo>
                      <a:pt x="1292029" y="0"/>
                    </a:lnTo>
                    <a:lnTo>
                      <a:pt x="1292029" y="197684"/>
                    </a:lnTo>
                    <a:lnTo>
                      <a:pt x="0" y="197684"/>
                    </a:lnTo>
                    <a:close/>
                  </a:path>
                </a:pathLst>
              </a:custGeom>
              <a:solidFill>
                <a:srgbClr val="60A60F"/>
              </a:solidFill>
            </p:spPr>
            <p:txBody>
              <a:bodyPr/>
              <a:lstStyle/>
              <a:p>
                <a:endParaRPr lang="en-SG"/>
              </a:p>
            </p:txBody>
          </p:sp>
          <p:sp>
            <p:nvSpPr>
              <p:cNvPr id="53" name="TextBox 53"/>
              <p:cNvSpPr txBox="1"/>
              <p:nvPr/>
            </p:nvSpPr>
            <p:spPr>
              <a:xfrm>
                <a:off x="0" y="-19050"/>
                <a:ext cx="1292029" cy="216734"/>
              </a:xfrm>
              <a:prstGeom prst="rect">
                <a:avLst/>
              </a:prstGeom>
            </p:spPr>
            <p:txBody>
              <a:bodyPr lIns="24990" tIns="24990" rIns="24990" bIns="24990" rtlCol="0" anchor="ctr"/>
              <a:lstStyle/>
              <a:p>
                <a:pPr algn="ctr">
                  <a:lnSpc>
                    <a:spcPts val="1798"/>
                  </a:lnSpc>
                  <a:spcBef>
                    <a:spcPct val="0"/>
                  </a:spcBef>
                </a:pPr>
                <a:r>
                  <a:rPr lang="en-US" sz="1284">
                    <a:solidFill>
                      <a:srgbClr val="FEFDFD"/>
                    </a:solidFill>
                    <a:latin typeface="Nestle Text TF AR"/>
                    <a:ea typeface="Nestle Text TF AR"/>
                    <a:cs typeface="Nestle Text TF AR"/>
                    <a:sym typeface="Nestle Text TF AR"/>
                  </a:rPr>
                  <a:t>Apakah Itu CREAM?</a:t>
                </a:r>
              </a:p>
            </p:txBody>
          </p:sp>
        </p:grpSp>
        <p:grpSp>
          <p:nvGrpSpPr>
            <p:cNvPr id="54" name="Group 54"/>
            <p:cNvGrpSpPr/>
            <p:nvPr/>
          </p:nvGrpSpPr>
          <p:grpSpPr>
            <a:xfrm>
              <a:off x="6326" y="524416"/>
              <a:ext cx="3347105" cy="2469561"/>
              <a:chOff x="0" y="0"/>
              <a:chExt cx="1292504" cy="953635"/>
            </a:xfrm>
          </p:grpSpPr>
          <p:sp>
            <p:nvSpPr>
              <p:cNvPr id="55" name="Freeform 55"/>
              <p:cNvSpPr/>
              <p:nvPr/>
            </p:nvSpPr>
            <p:spPr>
              <a:xfrm>
                <a:off x="0" y="0"/>
                <a:ext cx="1292504" cy="953635"/>
              </a:xfrm>
              <a:custGeom>
                <a:avLst/>
                <a:gdLst/>
                <a:ahLst/>
                <a:cxnLst/>
                <a:rect l="l" t="t" r="r" b="b"/>
                <a:pathLst>
                  <a:path w="1292504" h="953635">
                    <a:moveTo>
                      <a:pt x="0" y="0"/>
                    </a:moveTo>
                    <a:lnTo>
                      <a:pt x="1292504" y="0"/>
                    </a:lnTo>
                    <a:lnTo>
                      <a:pt x="1292504" y="953635"/>
                    </a:lnTo>
                    <a:lnTo>
                      <a:pt x="0" y="95363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SG"/>
              </a:p>
            </p:txBody>
          </p:sp>
          <p:sp>
            <p:nvSpPr>
              <p:cNvPr id="56" name="TextBox 56"/>
              <p:cNvSpPr txBox="1"/>
              <p:nvPr/>
            </p:nvSpPr>
            <p:spPr>
              <a:xfrm>
                <a:off x="0" y="-19050"/>
                <a:ext cx="1292504" cy="972685"/>
              </a:xfrm>
              <a:prstGeom prst="rect">
                <a:avLst/>
              </a:prstGeom>
            </p:spPr>
            <p:txBody>
              <a:bodyPr lIns="24990" tIns="24990" rIns="24990" bIns="24990" rtlCol="0" anchor="ctr"/>
              <a:lstStyle/>
              <a:p>
                <a:pPr algn="ctr">
                  <a:lnSpc>
                    <a:spcPts val="816"/>
                  </a:lnSpc>
                </a:pPr>
                <a:endParaRPr/>
              </a:p>
            </p:txBody>
          </p:sp>
        </p:grpSp>
        <p:sp>
          <p:nvSpPr>
            <p:cNvPr id="57" name="Freeform 57"/>
            <p:cNvSpPr/>
            <p:nvPr/>
          </p:nvSpPr>
          <p:spPr>
            <a:xfrm>
              <a:off x="3456102" y="375285"/>
              <a:ext cx="2833803" cy="2520601"/>
            </a:xfrm>
            <a:custGeom>
              <a:avLst/>
              <a:gdLst/>
              <a:ahLst/>
              <a:cxnLst/>
              <a:rect l="l" t="t" r="r" b="b"/>
              <a:pathLst>
                <a:path w="2833803" h="2520601">
                  <a:moveTo>
                    <a:pt x="0" y="0"/>
                  </a:moveTo>
                  <a:lnTo>
                    <a:pt x="2833804" y="0"/>
                  </a:lnTo>
                  <a:lnTo>
                    <a:pt x="2833804" y="2520602"/>
                  </a:lnTo>
                  <a:lnTo>
                    <a:pt x="0" y="25206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37279" t="-16371" r="-86264" b="-24996"/>
              </a:stretch>
            </a:blipFill>
          </p:spPr>
          <p:txBody>
            <a:bodyPr/>
            <a:lstStyle/>
            <a:p>
              <a:endParaRPr lang="en-SG"/>
            </a:p>
          </p:txBody>
        </p:sp>
        <p:sp>
          <p:nvSpPr>
            <p:cNvPr id="58" name="TextBox 58"/>
            <p:cNvSpPr txBox="1"/>
            <p:nvPr/>
          </p:nvSpPr>
          <p:spPr>
            <a:xfrm>
              <a:off x="0" y="611491"/>
              <a:ext cx="3328574" cy="2156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271805" lvl="1" indent="-135903" algn="l">
                <a:lnSpc>
                  <a:spcPts val="1384"/>
                </a:lnSpc>
                <a:buFont typeface="Arial"/>
                <a:buChar char="•"/>
              </a:pPr>
              <a:r>
                <a:rPr lang="en-US" sz="1200" dirty="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CREAM </a:t>
              </a:r>
              <a:r>
                <a:rPr lang="en-US" sz="1200" dirty="0" err="1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membolehkan</a:t>
              </a:r>
              <a:r>
                <a:rPr lang="en-US" sz="1200" dirty="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</a:t>
              </a:r>
              <a:r>
                <a:rPr lang="en-US" sz="1200" dirty="0" err="1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pemilik</a:t>
              </a:r>
              <a:r>
                <a:rPr lang="en-US" sz="1200" dirty="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</a:t>
              </a:r>
              <a:r>
                <a:rPr lang="en-US" sz="1200" dirty="0" err="1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rumah</a:t>
              </a:r>
              <a:r>
                <a:rPr lang="en-US" sz="1200" dirty="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</a:t>
              </a:r>
              <a:r>
                <a:rPr lang="en-US" sz="1200" dirty="0" err="1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menyewakan</a:t>
              </a:r>
              <a:r>
                <a:rPr lang="en-US" sz="1200" dirty="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</a:t>
              </a:r>
              <a:r>
                <a:rPr lang="en-US" sz="1200" dirty="0" err="1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bumbung</a:t>
              </a:r>
              <a:r>
                <a:rPr lang="en-US" sz="1200" dirty="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</a:t>
              </a:r>
              <a:r>
                <a:rPr lang="en-US" sz="1200" dirty="0" err="1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mereka</a:t>
              </a:r>
              <a:r>
                <a:rPr lang="en-US" sz="1200" dirty="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</a:t>
              </a:r>
              <a:r>
                <a:rPr lang="en-US" sz="1200" dirty="0" err="1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untuk</a:t>
              </a:r>
              <a:r>
                <a:rPr lang="en-US" sz="1200" dirty="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</a:t>
              </a:r>
              <a:r>
                <a:rPr lang="en-US" sz="1200" dirty="0" err="1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pemasangan</a:t>
              </a:r>
              <a:r>
                <a:rPr lang="en-US" sz="1200" dirty="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</a:t>
              </a:r>
              <a:r>
                <a:rPr lang="en-US" sz="1200" dirty="0">
                  <a:solidFill>
                    <a:srgbClr val="60A60F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panel solar</a:t>
              </a:r>
            </a:p>
            <a:p>
              <a:pPr marL="271805" lvl="1" indent="-135903" algn="l">
                <a:lnSpc>
                  <a:spcPts val="1384"/>
                </a:lnSpc>
                <a:buFont typeface="Arial"/>
                <a:buChar char="•"/>
              </a:pPr>
              <a:r>
                <a:rPr lang="en-US" sz="1200" dirty="0" err="1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Elektrik</a:t>
              </a:r>
              <a:r>
                <a:rPr lang="en-US" sz="1200" dirty="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yang </a:t>
              </a:r>
              <a:r>
                <a:rPr lang="en-US" sz="1200" dirty="0" err="1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dijana</a:t>
              </a:r>
              <a:r>
                <a:rPr lang="en-US" sz="1200" dirty="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</a:t>
              </a:r>
              <a:r>
                <a:rPr lang="en-US" sz="1200" dirty="0" err="1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dihantar</a:t>
              </a:r>
              <a:r>
                <a:rPr lang="en-US" sz="1200" dirty="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</a:t>
              </a:r>
              <a:r>
                <a:rPr lang="en-US" sz="1200" dirty="0" err="1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kepada</a:t>
              </a:r>
              <a:r>
                <a:rPr lang="en-US" sz="1200" dirty="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</a:t>
              </a:r>
              <a:r>
                <a:rPr lang="en-US" sz="1200" dirty="0" err="1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pengguna</a:t>
              </a:r>
              <a:r>
                <a:rPr lang="en-US" sz="1200" dirty="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</a:t>
              </a:r>
              <a:r>
                <a:rPr lang="en-US" sz="1200" dirty="0" err="1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hijau</a:t>
              </a:r>
              <a:r>
                <a:rPr lang="en-US" sz="1200" dirty="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, dan </a:t>
              </a:r>
              <a:r>
                <a:rPr lang="en-US" sz="1200" dirty="0" err="1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anda</a:t>
              </a:r>
              <a:r>
                <a:rPr lang="en-US" sz="1200" dirty="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</a:t>
              </a:r>
              <a:r>
                <a:rPr lang="en-US" sz="1200" dirty="0" err="1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menerima</a:t>
              </a:r>
              <a:r>
                <a:rPr lang="en-US" sz="1200" dirty="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</a:t>
              </a:r>
              <a:r>
                <a:rPr lang="en-US" sz="1200" dirty="0" err="1">
                  <a:solidFill>
                    <a:srgbClr val="60A60F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pendapatan</a:t>
              </a:r>
              <a:r>
                <a:rPr lang="en-US" sz="1200" dirty="0">
                  <a:solidFill>
                    <a:srgbClr val="60A60F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</a:t>
              </a:r>
              <a:r>
                <a:rPr lang="en-US" sz="1200" dirty="0" err="1">
                  <a:solidFill>
                    <a:srgbClr val="60A60F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bulanan</a:t>
              </a:r>
              <a:r>
                <a:rPr lang="en-US" sz="1200" dirty="0">
                  <a:solidFill>
                    <a:srgbClr val="60A60F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</a:t>
              </a:r>
              <a:r>
                <a:rPr lang="en-US" sz="1200" dirty="0" err="1">
                  <a:solidFill>
                    <a:srgbClr val="60A60F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tetap</a:t>
              </a:r>
              <a:endParaRPr lang="en-US" sz="1200" dirty="0">
                <a:solidFill>
                  <a:srgbClr val="60A60F"/>
                </a:solidFill>
                <a:latin typeface="Nestle Text TF AR"/>
                <a:ea typeface="Nestle Text TF AR"/>
                <a:cs typeface="Nestle Text TF AR"/>
                <a:sym typeface="Nestle Text TF AR"/>
              </a:endParaRPr>
            </a:p>
            <a:p>
              <a:pPr marL="271805" lvl="1" indent="-135903" algn="l">
                <a:lnSpc>
                  <a:spcPts val="1384"/>
                </a:lnSpc>
                <a:buFont typeface="Arial"/>
                <a:buChar char="•"/>
              </a:pPr>
              <a:r>
                <a:rPr lang="en-US" sz="1200" dirty="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Program </a:t>
              </a:r>
              <a:r>
                <a:rPr lang="en-US" sz="1200" dirty="0" err="1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ini</a:t>
              </a:r>
              <a:r>
                <a:rPr lang="en-US" sz="1200" dirty="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</a:t>
              </a:r>
              <a:r>
                <a:rPr lang="en-US" sz="1200" dirty="0" err="1">
                  <a:solidFill>
                    <a:srgbClr val="60A60F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disokong</a:t>
              </a:r>
              <a:r>
                <a:rPr lang="en-US" sz="1200" dirty="0">
                  <a:solidFill>
                    <a:srgbClr val="60A60F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oleh Suruhanjaya Tenaga</a:t>
              </a:r>
              <a:r>
                <a:rPr lang="en-US" sz="1200" dirty="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dan </a:t>
              </a:r>
              <a:r>
                <a:rPr lang="en-US" sz="1200" dirty="0" err="1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mematuhi</a:t>
              </a:r>
              <a:r>
                <a:rPr lang="en-US" sz="1200" dirty="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garis </a:t>
              </a:r>
              <a:r>
                <a:rPr lang="en-US" sz="1200" dirty="0" err="1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panduan</a:t>
              </a:r>
              <a:r>
                <a:rPr lang="en-US" sz="1200" dirty="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</a:t>
              </a:r>
              <a:r>
                <a:rPr lang="en-US" sz="1200" dirty="0" err="1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tenaga</a:t>
              </a:r>
              <a:endParaRPr lang="en-US" sz="1200" dirty="0">
                <a:solidFill>
                  <a:srgbClr val="544230"/>
                </a:solidFill>
                <a:latin typeface="Nestle Text TF AR"/>
                <a:ea typeface="Nestle Text TF AR"/>
                <a:cs typeface="Nestle Text TF AR"/>
                <a:sym typeface="Nestle Text TF AR"/>
              </a:endParaRPr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3251733" y="139338"/>
              <a:ext cx="3119898" cy="2359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84"/>
                </a:lnSpc>
              </a:pPr>
              <a:r>
                <a:rPr lang="en-US" sz="1258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Ilustrasi Program CREAM</a:t>
              </a:r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5649123" y="4900108"/>
            <a:ext cx="4823444" cy="1832520"/>
            <a:chOff x="0" y="0"/>
            <a:chExt cx="6431259" cy="2443360"/>
          </a:xfrm>
        </p:grpSpPr>
        <p:grpSp>
          <p:nvGrpSpPr>
            <p:cNvPr id="61" name="Group 61"/>
            <p:cNvGrpSpPr/>
            <p:nvPr/>
          </p:nvGrpSpPr>
          <p:grpSpPr>
            <a:xfrm>
              <a:off x="3257001" y="0"/>
              <a:ext cx="3154402" cy="521410"/>
              <a:chOff x="0" y="0"/>
              <a:chExt cx="1199843" cy="198329"/>
            </a:xfrm>
          </p:grpSpPr>
          <p:sp>
            <p:nvSpPr>
              <p:cNvPr id="62" name="Freeform 62"/>
              <p:cNvSpPr/>
              <p:nvPr/>
            </p:nvSpPr>
            <p:spPr>
              <a:xfrm>
                <a:off x="0" y="0"/>
                <a:ext cx="1199843" cy="198329"/>
              </a:xfrm>
              <a:custGeom>
                <a:avLst/>
                <a:gdLst/>
                <a:ahLst/>
                <a:cxnLst/>
                <a:rect l="l" t="t" r="r" b="b"/>
                <a:pathLst>
                  <a:path w="1199843" h="198329">
                    <a:moveTo>
                      <a:pt x="0" y="0"/>
                    </a:moveTo>
                    <a:lnTo>
                      <a:pt x="1199843" y="0"/>
                    </a:lnTo>
                    <a:lnTo>
                      <a:pt x="1199843" y="198329"/>
                    </a:lnTo>
                    <a:lnTo>
                      <a:pt x="0" y="198329"/>
                    </a:lnTo>
                    <a:close/>
                  </a:path>
                </a:pathLst>
              </a:custGeom>
              <a:solidFill>
                <a:srgbClr val="60A60F"/>
              </a:solidFill>
            </p:spPr>
            <p:txBody>
              <a:bodyPr/>
              <a:lstStyle/>
              <a:p>
                <a:endParaRPr lang="en-SG"/>
              </a:p>
            </p:txBody>
          </p:sp>
          <p:sp>
            <p:nvSpPr>
              <p:cNvPr id="63" name="TextBox 63"/>
              <p:cNvSpPr txBox="1"/>
              <p:nvPr/>
            </p:nvSpPr>
            <p:spPr>
              <a:xfrm>
                <a:off x="0" y="-19050"/>
                <a:ext cx="1199843" cy="217379"/>
              </a:xfrm>
              <a:prstGeom prst="rect">
                <a:avLst/>
              </a:prstGeom>
            </p:spPr>
            <p:txBody>
              <a:bodyPr lIns="25226" tIns="25226" rIns="25226" bIns="25226" rtlCol="0" anchor="ctr"/>
              <a:lstStyle/>
              <a:p>
                <a:pPr algn="ctr">
                  <a:lnSpc>
                    <a:spcPts val="1798"/>
                  </a:lnSpc>
                  <a:spcBef>
                    <a:spcPct val="0"/>
                  </a:spcBef>
                </a:pPr>
                <a:r>
                  <a:rPr lang="en-US" sz="1284">
                    <a:solidFill>
                      <a:srgbClr val="FEFDFD"/>
                    </a:solidFill>
                    <a:latin typeface="Nestle Text TF AR"/>
                    <a:ea typeface="Nestle Text TF AR"/>
                    <a:cs typeface="Nestle Text TF AR"/>
                    <a:sym typeface="Nestle Text TF AR"/>
                  </a:rPr>
                  <a:t>Keselamatan dan Penyelenggaraan</a:t>
                </a:r>
              </a:p>
            </p:txBody>
          </p:sp>
        </p:grpSp>
        <p:sp>
          <p:nvSpPr>
            <p:cNvPr id="64" name="Freeform 64"/>
            <p:cNvSpPr/>
            <p:nvPr/>
          </p:nvSpPr>
          <p:spPr>
            <a:xfrm>
              <a:off x="0" y="0"/>
              <a:ext cx="3221122" cy="2443360"/>
            </a:xfrm>
            <a:custGeom>
              <a:avLst/>
              <a:gdLst/>
              <a:ahLst/>
              <a:cxnLst/>
              <a:rect l="l" t="t" r="r" b="b"/>
              <a:pathLst>
                <a:path w="3221122" h="2443360">
                  <a:moveTo>
                    <a:pt x="0" y="0"/>
                  </a:moveTo>
                  <a:lnTo>
                    <a:pt x="3221122" y="0"/>
                  </a:lnTo>
                  <a:lnTo>
                    <a:pt x="3221122" y="2443360"/>
                  </a:lnTo>
                  <a:lnTo>
                    <a:pt x="0" y="24433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-8853" t="-43720" r="-35444" b="-46510"/>
              </a:stretch>
            </a:blipFill>
          </p:spPr>
          <p:txBody>
            <a:bodyPr/>
            <a:lstStyle/>
            <a:p>
              <a:endParaRPr lang="en-SG"/>
            </a:p>
          </p:txBody>
        </p:sp>
        <p:sp>
          <p:nvSpPr>
            <p:cNvPr id="65" name="Freeform 65"/>
            <p:cNvSpPr/>
            <p:nvPr/>
          </p:nvSpPr>
          <p:spPr>
            <a:xfrm>
              <a:off x="3378076" y="1727799"/>
              <a:ext cx="618165" cy="575495"/>
            </a:xfrm>
            <a:custGeom>
              <a:avLst/>
              <a:gdLst/>
              <a:ahLst/>
              <a:cxnLst/>
              <a:rect l="l" t="t" r="r" b="b"/>
              <a:pathLst>
                <a:path w="618165" h="575495">
                  <a:moveTo>
                    <a:pt x="0" y="0"/>
                  </a:moveTo>
                  <a:lnTo>
                    <a:pt x="618165" y="0"/>
                  </a:lnTo>
                  <a:lnTo>
                    <a:pt x="618165" y="575495"/>
                  </a:lnTo>
                  <a:lnTo>
                    <a:pt x="0" y="5754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t="-3707" b="-3707"/>
              </a:stretch>
            </a:blipFill>
          </p:spPr>
          <p:txBody>
            <a:bodyPr/>
            <a:lstStyle/>
            <a:p>
              <a:endParaRPr lang="en-SG"/>
            </a:p>
          </p:txBody>
        </p:sp>
        <p:sp>
          <p:nvSpPr>
            <p:cNvPr id="66" name="Freeform 66"/>
            <p:cNvSpPr/>
            <p:nvPr/>
          </p:nvSpPr>
          <p:spPr>
            <a:xfrm>
              <a:off x="3418678" y="795819"/>
              <a:ext cx="556598" cy="518178"/>
            </a:xfrm>
            <a:custGeom>
              <a:avLst/>
              <a:gdLst/>
              <a:ahLst/>
              <a:cxnLst/>
              <a:rect l="l" t="t" r="r" b="b"/>
              <a:pathLst>
                <a:path w="556598" h="518178">
                  <a:moveTo>
                    <a:pt x="0" y="0"/>
                  </a:moveTo>
                  <a:lnTo>
                    <a:pt x="556597" y="0"/>
                  </a:lnTo>
                  <a:lnTo>
                    <a:pt x="556597" y="518178"/>
                  </a:lnTo>
                  <a:lnTo>
                    <a:pt x="0" y="5181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t="-3707" b="-3707"/>
              </a:stretch>
            </a:blipFill>
          </p:spPr>
          <p:txBody>
            <a:bodyPr/>
            <a:lstStyle/>
            <a:p>
              <a:endParaRPr lang="en-SG"/>
            </a:p>
          </p:txBody>
        </p:sp>
        <p:sp>
          <p:nvSpPr>
            <p:cNvPr id="67" name="Freeform 67"/>
            <p:cNvSpPr/>
            <p:nvPr/>
          </p:nvSpPr>
          <p:spPr>
            <a:xfrm>
              <a:off x="2580148" y="71179"/>
              <a:ext cx="561743" cy="522968"/>
            </a:xfrm>
            <a:custGeom>
              <a:avLst/>
              <a:gdLst/>
              <a:ahLst/>
              <a:cxnLst/>
              <a:rect l="l" t="t" r="r" b="b"/>
              <a:pathLst>
                <a:path w="561743" h="522968">
                  <a:moveTo>
                    <a:pt x="0" y="0"/>
                  </a:moveTo>
                  <a:lnTo>
                    <a:pt x="561743" y="0"/>
                  </a:lnTo>
                  <a:lnTo>
                    <a:pt x="561743" y="522969"/>
                  </a:lnTo>
                  <a:lnTo>
                    <a:pt x="0" y="5229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 t="-3707" b="-3707"/>
              </a:stretch>
            </a:blipFill>
          </p:spPr>
          <p:txBody>
            <a:bodyPr/>
            <a:lstStyle/>
            <a:p>
              <a:endParaRPr lang="en-SG"/>
            </a:p>
          </p:txBody>
        </p:sp>
        <p:sp>
          <p:nvSpPr>
            <p:cNvPr id="68" name="TextBox 68"/>
            <p:cNvSpPr txBox="1"/>
            <p:nvPr/>
          </p:nvSpPr>
          <p:spPr>
            <a:xfrm>
              <a:off x="4211319" y="634139"/>
              <a:ext cx="2205804" cy="7235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405"/>
                </a:lnSpc>
              </a:pPr>
              <a:r>
                <a:rPr lang="en-US" sz="1277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Pemasangan dilakukan oleh </a:t>
              </a:r>
              <a:r>
                <a:rPr lang="en-US" sz="1277">
                  <a:solidFill>
                    <a:srgbClr val="60A60F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profesional berlesen</a:t>
              </a:r>
              <a:r>
                <a:rPr lang="en-US" sz="1277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yang diluluskan oleh </a:t>
              </a:r>
              <a:r>
                <a:rPr lang="en-US" sz="1277">
                  <a:solidFill>
                    <a:srgbClr val="60A60F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SEDA</a:t>
              </a:r>
            </a:p>
          </p:txBody>
        </p:sp>
        <p:sp>
          <p:nvSpPr>
            <p:cNvPr id="69" name="TextBox 69"/>
            <p:cNvSpPr txBox="1"/>
            <p:nvPr/>
          </p:nvSpPr>
          <p:spPr>
            <a:xfrm>
              <a:off x="4220799" y="1777109"/>
              <a:ext cx="2210460" cy="4874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408"/>
                </a:lnSpc>
              </a:pPr>
              <a:r>
                <a:rPr lang="en-US" sz="128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Semua </a:t>
              </a:r>
              <a:r>
                <a:rPr lang="en-US" sz="1280">
                  <a:solidFill>
                    <a:srgbClr val="60A60F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penyelenggaraan</a:t>
              </a:r>
              <a:r>
                <a:rPr lang="en-US" sz="1280">
                  <a:solidFill>
                    <a:srgbClr val="54423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 ditanggung sepenuhnya</a:t>
              </a:r>
            </a:p>
          </p:txBody>
        </p:sp>
      </p:grpSp>
      <p:grpSp>
        <p:nvGrpSpPr>
          <p:cNvPr id="70" name="Group 70"/>
          <p:cNvGrpSpPr/>
          <p:nvPr/>
        </p:nvGrpSpPr>
        <p:grpSpPr>
          <a:xfrm>
            <a:off x="3723270" y="756000"/>
            <a:ext cx="1411534" cy="314015"/>
            <a:chOff x="-5198" y="0"/>
            <a:chExt cx="505862" cy="112536"/>
          </a:xfrm>
        </p:grpSpPr>
        <p:sp>
          <p:nvSpPr>
            <p:cNvPr id="71" name="Freeform 71"/>
            <p:cNvSpPr/>
            <p:nvPr/>
          </p:nvSpPr>
          <p:spPr>
            <a:xfrm>
              <a:off x="0" y="0"/>
              <a:ext cx="500664" cy="112536"/>
            </a:xfrm>
            <a:custGeom>
              <a:avLst/>
              <a:gdLst/>
              <a:ahLst/>
              <a:cxnLst/>
              <a:rect l="l" t="t" r="r" b="b"/>
              <a:pathLst>
                <a:path w="500664" h="112536">
                  <a:moveTo>
                    <a:pt x="0" y="0"/>
                  </a:moveTo>
                  <a:lnTo>
                    <a:pt x="500664" y="0"/>
                  </a:lnTo>
                  <a:lnTo>
                    <a:pt x="500664" y="112536"/>
                  </a:lnTo>
                  <a:lnTo>
                    <a:pt x="0" y="112536"/>
                  </a:lnTo>
                  <a:close/>
                </a:path>
              </a:pathLst>
            </a:custGeom>
            <a:solidFill>
              <a:srgbClr val="FFF6EF"/>
            </a:solidFill>
          </p:spPr>
          <p:txBody>
            <a:bodyPr/>
            <a:lstStyle/>
            <a:p>
              <a:endParaRPr lang="en-SG"/>
            </a:p>
          </p:txBody>
        </p:sp>
        <p:sp>
          <p:nvSpPr>
            <p:cNvPr id="72" name="TextBox 72"/>
            <p:cNvSpPr txBox="1"/>
            <p:nvPr/>
          </p:nvSpPr>
          <p:spPr>
            <a:xfrm>
              <a:off x="-5198" y="409"/>
              <a:ext cx="500664" cy="934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083"/>
                </a:lnSpc>
              </a:pPr>
              <a:r>
                <a:rPr lang="en-US" sz="984" dirty="0">
                  <a:solidFill>
                    <a:srgbClr val="000000"/>
                  </a:solidFill>
                  <a:latin typeface="Nestle Text TF AR"/>
                  <a:ea typeface="Nestle Text TF AR"/>
                  <a:cs typeface="Nestle Text TF AR"/>
                  <a:sym typeface="Nestle Text TF AR"/>
                </a:rPr>
                <a:t>Insert Logo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276</Words>
  <Application>Microsoft Office PowerPoint</Application>
  <PresentationFormat>Custom</PresentationFormat>
  <Paragraphs>55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1" baseType="lpstr">
      <vt:lpstr>Open Sauce Heavy</vt:lpstr>
      <vt:lpstr>Nestle Text TF AR</vt:lpstr>
      <vt:lpstr>Open Sauce Bold</vt:lpstr>
      <vt:lpstr>Arial</vt:lpstr>
      <vt:lpstr>Open Sauce</vt:lpstr>
      <vt:lpstr>Open Sauce Medium</vt:lpstr>
      <vt:lpstr>Calibri</vt:lpstr>
      <vt:lpstr>League Spartan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CREAM Flyer (For Public)</dc:title>
  <dc:creator>Sara Sofea</dc:creator>
  <cp:lastModifiedBy>Sara Sofea</cp:lastModifiedBy>
  <cp:revision>3</cp:revision>
  <dcterms:created xsi:type="dcterms:W3CDTF">2006-08-16T00:00:00Z</dcterms:created>
  <dcterms:modified xsi:type="dcterms:W3CDTF">2026-08-27T07:43:28Z</dcterms:modified>
  <dc:identifier>DAHTdzXTnRQ</dc:identifier>
</cp:coreProperties>
</file>